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8"/>
  </p:notesMasterIdLst>
  <p:sldIdLst>
    <p:sldId id="281" r:id="rId2"/>
    <p:sldId id="304" r:id="rId3"/>
    <p:sldId id="256" r:id="rId4"/>
    <p:sldId id="257" r:id="rId5"/>
    <p:sldId id="258" r:id="rId6"/>
    <p:sldId id="259" r:id="rId7"/>
    <p:sldId id="308" r:id="rId8"/>
    <p:sldId id="261" r:id="rId9"/>
    <p:sldId id="262" r:id="rId10"/>
    <p:sldId id="263" r:id="rId11"/>
    <p:sldId id="265" r:id="rId12"/>
    <p:sldId id="266" r:id="rId13"/>
    <p:sldId id="267" r:id="rId14"/>
    <p:sldId id="269" r:id="rId15"/>
    <p:sldId id="277" r:id="rId16"/>
    <p:sldId id="307" r:id="rId17"/>
    <p:sldId id="273" r:id="rId18"/>
    <p:sldId id="274" r:id="rId19"/>
    <p:sldId id="276" r:id="rId20"/>
    <p:sldId id="278" r:id="rId21"/>
    <p:sldId id="302" r:id="rId22"/>
    <p:sldId id="309" r:id="rId23"/>
    <p:sldId id="306" r:id="rId24"/>
    <p:sldId id="282" r:id="rId25"/>
    <p:sldId id="279" r:id="rId26"/>
    <p:sldId id="283" r:id="rId27"/>
    <p:sldId id="284" r:id="rId28"/>
    <p:sldId id="272" r:id="rId29"/>
    <p:sldId id="294" r:id="rId30"/>
    <p:sldId id="295" r:id="rId31"/>
    <p:sldId id="296" r:id="rId32"/>
    <p:sldId id="297" r:id="rId33"/>
    <p:sldId id="298" r:id="rId34"/>
    <p:sldId id="299" r:id="rId35"/>
    <p:sldId id="300" r:id="rId36"/>
    <p:sldId id="301" r:id="rId37"/>
    <p:sldId id="305" r:id="rId38"/>
    <p:sldId id="286" r:id="rId39"/>
    <p:sldId id="292" r:id="rId40"/>
    <p:sldId id="291" r:id="rId41"/>
    <p:sldId id="290" r:id="rId42"/>
    <p:sldId id="289" r:id="rId43"/>
    <p:sldId id="287" r:id="rId44"/>
    <p:sldId id="288" r:id="rId45"/>
    <p:sldId id="293" r:id="rId46"/>
    <p:sldId id="280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6B0D"/>
    <a:srgbClr val="0FA907"/>
    <a:srgbClr val="33CC33"/>
    <a:srgbClr val="E8C76A"/>
    <a:srgbClr val="E49B30"/>
    <a:srgbClr val="E9E3B5"/>
    <a:srgbClr val="FBE905"/>
    <a:srgbClr val="FFCC00"/>
    <a:srgbClr val="01E126"/>
    <a:srgbClr val="9AF42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19" autoAdjust="0"/>
    <p:restoredTop sz="94709" autoAdjust="0"/>
  </p:normalViewPr>
  <p:slideViewPr>
    <p:cSldViewPr>
      <p:cViewPr varScale="1">
        <p:scale>
          <a:sx n="70" d="100"/>
          <a:sy n="70" d="100"/>
        </p:scale>
        <p:origin x="-51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042A7B-C81C-4AE5-877F-258949D0D8BB}" type="datetimeFigureOut">
              <a:rPr lang="en-US" smtClean="0"/>
              <a:pPr/>
              <a:t>4/24/2011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36734B-0655-4E74-930A-3CFDDACA8C4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6734B-0655-4E74-930A-3CFDDACA8C4F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1B4F935-6B38-4275-A654-1A08F9164F53}" type="datetimeFigureOut">
              <a:rPr lang="en-US" smtClean="0"/>
              <a:pPr/>
              <a:t>4/24/2011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B4C9E5-345F-437B-A6EF-68D3E67EDC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1B4F935-6B38-4275-A654-1A08F9164F53}" type="datetimeFigureOut">
              <a:rPr lang="en-US" smtClean="0"/>
              <a:pPr/>
              <a:t>4/24/2011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B4C9E5-345F-437B-A6EF-68D3E67EDC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1B4F935-6B38-4275-A654-1A08F9164F53}" type="datetimeFigureOut">
              <a:rPr lang="en-US" smtClean="0"/>
              <a:pPr/>
              <a:t>4/24/2011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B4C9E5-345F-437B-A6EF-68D3E67EDC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1B4F935-6B38-4275-A654-1A08F9164F53}" type="datetimeFigureOut">
              <a:rPr lang="en-US" smtClean="0"/>
              <a:pPr/>
              <a:t>4/24/2011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B4C9E5-345F-437B-A6EF-68D3E67EDC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1B4F935-6B38-4275-A654-1A08F9164F53}" type="datetimeFigureOut">
              <a:rPr lang="en-US" smtClean="0"/>
              <a:pPr/>
              <a:t>4/24/2011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B4C9E5-345F-437B-A6EF-68D3E67EDC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1B4F935-6B38-4275-A654-1A08F9164F53}" type="datetimeFigureOut">
              <a:rPr lang="en-US" smtClean="0"/>
              <a:pPr/>
              <a:t>4/24/2011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B4C9E5-345F-437B-A6EF-68D3E67EDC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1B4F935-6B38-4275-A654-1A08F9164F53}" type="datetimeFigureOut">
              <a:rPr lang="en-US" smtClean="0"/>
              <a:pPr/>
              <a:t>4/24/2011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B4C9E5-345F-437B-A6EF-68D3E67EDC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1B4F935-6B38-4275-A654-1A08F9164F53}" type="datetimeFigureOut">
              <a:rPr lang="en-US" smtClean="0"/>
              <a:pPr/>
              <a:t>4/24/2011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B4C9E5-345F-437B-A6EF-68D3E67EDC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1B4F935-6B38-4275-A654-1A08F9164F53}" type="datetimeFigureOut">
              <a:rPr lang="en-US" smtClean="0"/>
              <a:pPr/>
              <a:t>4/24/2011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B4C9E5-345F-437B-A6EF-68D3E67EDC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1B4F935-6B38-4275-A654-1A08F9164F53}" type="datetimeFigureOut">
              <a:rPr lang="en-US" smtClean="0"/>
              <a:pPr/>
              <a:t>4/24/2011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B4C9E5-345F-437B-A6EF-68D3E67EDC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1B4F935-6B38-4275-A654-1A08F9164F53}" type="datetimeFigureOut">
              <a:rPr lang="en-US" smtClean="0"/>
              <a:pPr/>
              <a:t>4/24/2011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B4C9E5-345F-437B-A6EF-68D3E67EDC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81B4F935-6B38-4275-A654-1A08F9164F53}" type="datetimeFigureOut">
              <a:rPr lang="en-US" smtClean="0"/>
              <a:pPr/>
              <a:t>4/24/2011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2B4C9E5-345F-437B-A6EF-68D3E67EDCB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pPr algn="ctr">
              <a:buNone/>
            </a:pPr>
            <a:endParaRPr lang="fa-IR" dirty="0" smtClean="0"/>
          </a:p>
          <a:p>
            <a:pPr algn="ctr">
              <a:buNone/>
            </a:pPr>
            <a:endParaRPr lang="fa-IR" dirty="0" smtClean="0"/>
          </a:p>
          <a:p>
            <a:pPr algn="ctr">
              <a:buNone/>
            </a:pPr>
            <a:endParaRPr lang="fa-IR" dirty="0" smtClean="0"/>
          </a:p>
          <a:p>
            <a:pPr algn="ctr">
              <a:buNone/>
            </a:pPr>
            <a:endParaRPr lang="fa-IR" dirty="0" smtClean="0"/>
          </a:p>
          <a:p>
            <a:pPr algn="ctr">
              <a:buNone/>
            </a:pPr>
            <a:r>
              <a:rPr lang="fa-IR" sz="7200" b="1" dirty="0" smtClean="0">
                <a:cs typeface="2  Lotus" pitchFamily="2" charset="-78"/>
              </a:rPr>
              <a:t>بسم الله الرحمن الرحیم</a:t>
            </a:r>
            <a:endParaRPr lang="en-US" sz="7200" b="1" dirty="0">
              <a:cs typeface="2  Lotus" pitchFamily="2" charset="-7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RES Web\Image\WHG 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457200"/>
            <a:ext cx="8153982" cy="579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sz="4000" b="1" dirty="0" smtClean="0">
                <a:latin typeface="Calibri" pitchFamily="34" charset="0"/>
              </a:rPr>
              <a:t>PH Boiler</a:t>
            </a:r>
            <a:endParaRPr lang="en-US" sz="4000" b="1" dirty="0">
              <a:latin typeface="Calibri" pitchFamily="34" charset="0"/>
            </a:endParaRPr>
          </a:p>
        </p:txBody>
      </p:sp>
      <p:pic>
        <p:nvPicPr>
          <p:cNvPr id="3075" name="Picture 3" descr="D:\RES\WHG\project photos4\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219200"/>
            <a:ext cx="3657600" cy="487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RES\WHG\project photos4\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9800" y="381000"/>
            <a:ext cx="45720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RES\WHG\project photos4\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542557"/>
            <a:ext cx="8629650" cy="56296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1905000" y="381000"/>
            <a:ext cx="58272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Diesel Generator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D:\NEW D 05.12.89\W H R G\China trip  photo\Copy of SPM_A029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85800" y="533400"/>
            <a:ext cx="7823200" cy="5867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1096962"/>
          </a:xfrm>
        </p:spPr>
        <p:txBody>
          <a:bodyPr/>
          <a:lstStyle/>
          <a:p>
            <a:pPr rtl="1"/>
            <a:r>
              <a:rPr lang="fa-IR" sz="3800" b="1" dirty="0" smtClean="0">
                <a:cs typeface="B Titr" pitchFamily="2" charset="-78"/>
              </a:rPr>
              <a:t>ضرورت و مزایای اجرای طرح تولید برق از حرارت اتلافی (</a:t>
            </a:r>
            <a:r>
              <a:rPr lang="en-US" sz="3800" b="1" dirty="0" smtClean="0">
                <a:cs typeface="B Titr" pitchFamily="2" charset="-78"/>
              </a:rPr>
              <a:t>WHG</a:t>
            </a:r>
            <a:r>
              <a:rPr lang="fa-IR" sz="3800" b="1" dirty="0" smtClean="0">
                <a:cs typeface="B Titr" pitchFamily="2" charset="-78"/>
              </a:rPr>
              <a:t>)</a:t>
            </a:r>
            <a:endParaRPr lang="en-US" sz="3800" b="1" dirty="0">
              <a:cs typeface="B Titr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722437"/>
            <a:ext cx="8686800" cy="4525963"/>
          </a:xfrm>
        </p:spPr>
        <p:txBody>
          <a:bodyPr/>
          <a:lstStyle/>
          <a:p>
            <a:pPr marL="514350" indent="-514350" algn="r" rtl="1">
              <a:lnSpc>
                <a:spcPct val="150000"/>
              </a:lnSpc>
              <a:buFont typeface="+mj-lt"/>
              <a:buAutoNum type="arabicParenR"/>
            </a:pPr>
            <a:r>
              <a:rPr lang="fa-IR" sz="3000" dirty="0" smtClean="0">
                <a:cs typeface="B Titr" pitchFamily="2" charset="-78"/>
              </a:rPr>
              <a:t>افزایش بهای انرژی در کشور با توجه به اجرای طرح هدفمندی یارانه‌ها</a:t>
            </a:r>
          </a:p>
          <a:p>
            <a:pPr marL="514350" indent="-514350" algn="r" rtl="1">
              <a:lnSpc>
                <a:spcPct val="150000"/>
              </a:lnSpc>
              <a:buFont typeface="+mj-lt"/>
              <a:buAutoNum type="arabicParenR"/>
            </a:pPr>
            <a:r>
              <a:rPr lang="fa-IR" sz="3000" dirty="0" smtClean="0">
                <a:cs typeface="B Titr" pitchFamily="2" charset="-78"/>
              </a:rPr>
              <a:t>رقابت بوجود آمده در تولید سیمان در کشور و منطقه : تلاش برای پایین آوردن قیمت تمام شده محصول</a:t>
            </a:r>
            <a:endParaRPr lang="en-US" sz="3000" dirty="0" smtClean="0">
              <a:cs typeface="B Titr" pitchFamily="2" charset="-78"/>
            </a:endParaRPr>
          </a:p>
          <a:p>
            <a:pPr marL="514350" indent="-514350" algn="r" rtl="1">
              <a:lnSpc>
                <a:spcPct val="150000"/>
              </a:lnSpc>
              <a:buFont typeface="+mj-lt"/>
              <a:buAutoNum type="arabicParenR"/>
            </a:pPr>
            <a:endParaRPr lang="fa-IR" sz="3000" dirty="0" smtClean="0">
              <a:cs typeface="B Titr" pitchFamily="2" charset="-78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اثرات جانبی اجرای طرح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algn="r" rtl="1">
              <a:lnSpc>
                <a:spcPct val="150000"/>
              </a:lnSpc>
              <a:buFont typeface="+mj-lt"/>
              <a:buAutoNum type="arabicParenR"/>
            </a:pPr>
            <a:r>
              <a:rPr lang="fa-IR" dirty="0" smtClean="0">
                <a:cs typeface="B Titr" pitchFamily="2" charset="-78"/>
              </a:rPr>
              <a:t>بهبود عملکرد سیستم‌های غبارگیر با توجه به کاهش درجه حرارت گازهای ورودی به فیلترها</a:t>
            </a:r>
          </a:p>
          <a:p>
            <a:pPr marL="514350" indent="-514350" algn="r" rtl="1">
              <a:lnSpc>
                <a:spcPct val="150000"/>
              </a:lnSpc>
              <a:buFont typeface="+mj-lt"/>
              <a:buAutoNum type="arabicParenR"/>
            </a:pPr>
            <a:r>
              <a:rPr lang="fa-IR" dirty="0" smtClean="0">
                <a:cs typeface="B Titr" pitchFamily="2" charset="-78"/>
              </a:rPr>
              <a:t>کمک به حفظ محیط زیست ملی و جهانی با کاهش تولید </a:t>
            </a:r>
            <a:r>
              <a:rPr lang="en-US" dirty="0" smtClean="0">
                <a:cs typeface="B Titr" pitchFamily="2" charset="-78"/>
              </a:rPr>
              <a:t>Co</a:t>
            </a:r>
            <a:r>
              <a:rPr lang="en-US" sz="2000" dirty="0" smtClean="0">
                <a:cs typeface="B Titr" pitchFamily="2" charset="-78"/>
              </a:rPr>
              <a:t>2</a:t>
            </a:r>
          </a:p>
          <a:p>
            <a:pPr marL="514350" indent="-514350" algn="r" rtl="1">
              <a:lnSpc>
                <a:spcPct val="150000"/>
              </a:lnSpc>
              <a:buFont typeface="+mj-lt"/>
              <a:buAutoNum type="arabicParenR"/>
            </a:pPr>
            <a:r>
              <a:rPr lang="fa-IR" dirty="0" smtClean="0">
                <a:cs typeface="B Titr" pitchFamily="2" charset="-78"/>
              </a:rPr>
              <a:t>کمک به حفظ منابع زمین و سرمایه‌های ملی</a:t>
            </a:r>
            <a:endParaRPr lang="en-US" dirty="0">
              <a:cs typeface="B Titr" pitchFamily="2" charset="-78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3800" b="1" dirty="0" smtClean="0">
                <a:cs typeface="B Titr" pitchFamily="2" charset="-78"/>
              </a:rPr>
              <a:t>کشورهایی که از سیستم بازیافت حرارتی جهت تولید برق بیشتر استفاده کرده‌اند:</a:t>
            </a:r>
            <a:endParaRPr lang="en-US" sz="3800" b="1" dirty="0">
              <a:cs typeface="B Titr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600200"/>
            <a:ext cx="7924800" cy="4800600"/>
          </a:xfrm>
        </p:spPr>
        <p:txBody>
          <a:bodyPr/>
          <a:lstStyle/>
          <a:p>
            <a:pPr algn="l">
              <a:buNone/>
            </a:pPr>
            <a:r>
              <a:rPr lang="en-US" sz="2800" b="1" dirty="0" smtClean="0">
                <a:latin typeface="Calibri" pitchFamily="34" charset="0"/>
                <a:cs typeface="B Titr" pitchFamily="2" charset="-78"/>
              </a:rPr>
              <a:t>1- China</a:t>
            </a:r>
          </a:p>
          <a:p>
            <a:pPr algn="l">
              <a:buNone/>
            </a:pPr>
            <a:endParaRPr lang="en-US" sz="2800" b="1" dirty="0" smtClean="0">
              <a:latin typeface="Calibri" pitchFamily="34" charset="0"/>
              <a:cs typeface="B Titr" pitchFamily="2" charset="-78"/>
            </a:endParaRPr>
          </a:p>
          <a:p>
            <a:pPr algn="l">
              <a:buNone/>
            </a:pPr>
            <a:r>
              <a:rPr lang="en-US" sz="2800" b="1" dirty="0" smtClean="0">
                <a:latin typeface="Calibri" pitchFamily="34" charset="0"/>
                <a:cs typeface="B Titr" pitchFamily="2" charset="-78"/>
              </a:rPr>
              <a:t>2- Japan</a:t>
            </a:r>
          </a:p>
          <a:p>
            <a:pPr algn="l">
              <a:buNone/>
            </a:pPr>
            <a:endParaRPr lang="en-US" sz="2800" b="1" dirty="0" smtClean="0">
              <a:latin typeface="Calibri" pitchFamily="34" charset="0"/>
              <a:cs typeface="B Titr" pitchFamily="2" charset="-78"/>
            </a:endParaRPr>
          </a:p>
          <a:p>
            <a:pPr algn="l">
              <a:buNone/>
            </a:pPr>
            <a:r>
              <a:rPr lang="en-US" sz="2800" b="1" dirty="0" smtClean="0">
                <a:latin typeface="Calibri" pitchFamily="34" charset="0"/>
                <a:cs typeface="B Titr" pitchFamily="2" charset="-78"/>
              </a:rPr>
              <a:t>3- India</a:t>
            </a:r>
          </a:p>
          <a:p>
            <a:pPr algn="l">
              <a:buNone/>
            </a:pPr>
            <a:endParaRPr lang="en-US" sz="2800" b="1" dirty="0" smtClean="0">
              <a:latin typeface="Calibri" pitchFamily="34" charset="0"/>
              <a:cs typeface="B Titr" pitchFamily="2" charset="-78"/>
            </a:endParaRPr>
          </a:p>
          <a:p>
            <a:pPr algn="l">
              <a:buNone/>
            </a:pPr>
            <a:r>
              <a:rPr lang="en-US" sz="2800" b="1" dirty="0" smtClean="0">
                <a:latin typeface="Calibri" pitchFamily="34" charset="0"/>
                <a:cs typeface="B Titr" pitchFamily="2" charset="-78"/>
              </a:rPr>
              <a:t>4- Other Asian companies</a:t>
            </a:r>
          </a:p>
          <a:p>
            <a:pPr algn="l">
              <a:buNone/>
            </a:pPr>
            <a:endParaRPr lang="en-US" sz="2800" b="1" dirty="0" smtClean="0">
              <a:latin typeface="Calibri" pitchFamily="34" charset="0"/>
              <a:cs typeface="B Titr" pitchFamily="2" charset="-78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68362"/>
          </a:xfrm>
        </p:spPr>
        <p:txBody>
          <a:bodyPr/>
          <a:lstStyle/>
          <a:p>
            <a:pPr rtl="1"/>
            <a:r>
              <a:rPr lang="fa-IR" sz="4000" b="1" dirty="0" smtClean="0">
                <a:cs typeface="B Titr" pitchFamily="2" charset="-78"/>
              </a:rPr>
              <a:t>دلایل استفاده کشور چین از سیستم </a:t>
            </a:r>
            <a:r>
              <a:rPr lang="en-US" sz="4000" b="1" dirty="0" smtClean="0">
                <a:cs typeface="B Titr" pitchFamily="2" charset="-78"/>
              </a:rPr>
              <a:t>WHG</a:t>
            </a:r>
            <a:endParaRPr lang="en-US" sz="4000" b="1" dirty="0">
              <a:cs typeface="B Titr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7"/>
            <a:ext cx="8229600" cy="4906963"/>
          </a:xfrm>
        </p:spPr>
        <p:txBody>
          <a:bodyPr/>
          <a:lstStyle/>
          <a:p>
            <a:pPr marL="514350" indent="-514350" algn="r" rtl="1">
              <a:lnSpc>
                <a:spcPct val="150000"/>
              </a:lnSpc>
              <a:buFont typeface="+mj-lt"/>
              <a:buAutoNum type="arabicParenR"/>
            </a:pPr>
            <a:r>
              <a:rPr lang="fa-IR" sz="3000" dirty="0" smtClean="0">
                <a:cs typeface="B Titr" pitchFamily="2" charset="-78"/>
              </a:rPr>
              <a:t>پیشتاز بودن چین در سالهای اخیر در صنایع مختلف</a:t>
            </a:r>
          </a:p>
          <a:p>
            <a:pPr marL="514350" indent="-514350" algn="r" rtl="1">
              <a:lnSpc>
                <a:spcPct val="150000"/>
              </a:lnSpc>
              <a:buFont typeface="+mj-lt"/>
              <a:buAutoNum type="arabicParenR"/>
            </a:pPr>
            <a:r>
              <a:rPr lang="fa-IR" sz="3000" dirty="0" smtClean="0">
                <a:cs typeface="B Titr" pitchFamily="2" charset="-78"/>
              </a:rPr>
              <a:t>دولتی بودن کارخانجات</a:t>
            </a:r>
          </a:p>
          <a:p>
            <a:pPr marL="514350" indent="-514350" algn="r" rtl="1">
              <a:lnSpc>
                <a:spcPct val="150000"/>
              </a:lnSpc>
              <a:buFont typeface="+mj-lt"/>
              <a:buAutoNum type="arabicParenR"/>
            </a:pPr>
            <a:r>
              <a:rPr lang="fa-IR" sz="3000" dirty="0" smtClean="0">
                <a:cs typeface="B Titr" pitchFamily="2" charset="-78"/>
              </a:rPr>
              <a:t>گروهی عمل کردن کارخانجات</a:t>
            </a:r>
          </a:p>
          <a:p>
            <a:pPr marL="514350" indent="-514350" algn="r" rtl="1">
              <a:lnSpc>
                <a:spcPct val="150000"/>
              </a:lnSpc>
              <a:buFont typeface="+mj-lt"/>
              <a:buAutoNum type="arabicParenR"/>
            </a:pPr>
            <a:r>
              <a:rPr lang="fa-IR" sz="3000" dirty="0" smtClean="0">
                <a:cs typeface="B Titr" pitchFamily="2" charset="-78"/>
              </a:rPr>
              <a:t>انتقال تکنولوژی</a:t>
            </a:r>
          </a:p>
          <a:p>
            <a:pPr marL="514350" indent="-514350" algn="r" rtl="1">
              <a:lnSpc>
                <a:spcPct val="150000"/>
              </a:lnSpc>
              <a:buFont typeface="+mj-lt"/>
              <a:buAutoNum type="arabicParenR"/>
            </a:pPr>
            <a:r>
              <a:rPr lang="fa-IR" sz="3000" dirty="0" smtClean="0">
                <a:cs typeface="B Titr" pitchFamily="2" charset="-78"/>
              </a:rPr>
              <a:t>استفاده از مزایا و پرداخت‌های </a:t>
            </a:r>
            <a:r>
              <a:rPr lang="en-US" sz="3000" dirty="0" smtClean="0">
                <a:cs typeface="B Titr" pitchFamily="2" charset="-78"/>
              </a:rPr>
              <a:t>CMD</a:t>
            </a:r>
            <a:endParaRPr lang="fa-IR" sz="3000" dirty="0" smtClean="0">
              <a:cs typeface="B Titr" pitchFamily="2" charset="-78"/>
            </a:endParaRPr>
          </a:p>
          <a:p>
            <a:pPr marL="514350" indent="-514350" algn="r" rtl="1">
              <a:lnSpc>
                <a:spcPct val="150000"/>
              </a:lnSpc>
              <a:buFont typeface="+mj-lt"/>
              <a:buAutoNum type="arabicParenR"/>
            </a:pPr>
            <a:r>
              <a:rPr lang="fa-IR" sz="3000" dirty="0" smtClean="0">
                <a:cs typeface="B Titr" pitchFamily="2" charset="-78"/>
              </a:rPr>
              <a:t>توجه به محیط زیست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rtl="1"/>
            <a:r>
              <a:rPr lang="fa-IR" sz="3800" b="1" dirty="0" smtClean="0">
                <a:cs typeface="B Titr" pitchFamily="2" charset="-78"/>
              </a:rPr>
              <a:t>عوامل موثر بر ظرفیت تولید برق سیستم </a:t>
            </a:r>
            <a:r>
              <a:rPr lang="en-US" sz="3800" b="1" dirty="0" smtClean="0">
                <a:cs typeface="B Titr" pitchFamily="2" charset="-78"/>
              </a:rPr>
              <a:t>WHG</a:t>
            </a:r>
            <a:r>
              <a:rPr lang="fa-IR" sz="3800" b="1" dirty="0" smtClean="0">
                <a:cs typeface="B Titr" pitchFamily="2" charset="-78"/>
              </a:rPr>
              <a:t> در کارخانه‌های سیمان</a:t>
            </a:r>
            <a:endParaRPr lang="en-US" sz="3800" b="1" dirty="0">
              <a:cs typeface="B Titr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8991600" cy="5029200"/>
          </a:xfrm>
        </p:spPr>
        <p:txBody>
          <a:bodyPr/>
          <a:lstStyle/>
          <a:p>
            <a:pPr marL="514350" indent="-514350" algn="r" rtl="1">
              <a:lnSpc>
                <a:spcPct val="150000"/>
              </a:lnSpc>
              <a:buFont typeface="+mj-lt"/>
              <a:buAutoNum type="arabicParenR"/>
            </a:pPr>
            <a:r>
              <a:rPr lang="fa-IR" sz="2800" dirty="0" smtClean="0">
                <a:cs typeface="B Titr" pitchFamily="2" charset="-78"/>
              </a:rPr>
              <a:t>مقادیر درجه حرارت و حجم هوای خروجی از پیش گرمکن</a:t>
            </a:r>
          </a:p>
          <a:p>
            <a:pPr marL="514350" indent="-514350" algn="r" rtl="1">
              <a:lnSpc>
                <a:spcPct val="150000"/>
              </a:lnSpc>
              <a:buFont typeface="+mj-lt"/>
              <a:buAutoNum type="arabicParenR"/>
            </a:pPr>
            <a:r>
              <a:rPr lang="fa-IR" sz="2800" dirty="0" smtClean="0">
                <a:cs typeface="B Titr" pitchFamily="2" charset="-78"/>
              </a:rPr>
              <a:t>درجه حرارت و حجم هوای خروجی از گریت کولر</a:t>
            </a:r>
          </a:p>
          <a:p>
            <a:pPr marL="514350" indent="-514350" algn="r" rtl="1">
              <a:lnSpc>
                <a:spcPct val="150000"/>
              </a:lnSpc>
              <a:buFont typeface="+mj-lt"/>
              <a:buAutoNum type="arabicParenR"/>
            </a:pPr>
            <a:r>
              <a:rPr lang="fa-IR" sz="2800" dirty="0" smtClean="0">
                <a:cs typeface="B Titr" pitchFamily="2" charset="-78"/>
              </a:rPr>
              <a:t>میزان رطوبت مواد اولیه در فصول مختلف</a:t>
            </a:r>
          </a:p>
          <a:p>
            <a:pPr marL="514350" indent="-514350" algn="r" rtl="1">
              <a:lnSpc>
                <a:spcPct val="150000"/>
              </a:lnSpc>
              <a:buFont typeface="+mj-lt"/>
              <a:buAutoNum type="arabicParenR"/>
            </a:pPr>
            <a:r>
              <a:rPr lang="fa-IR" sz="2800" dirty="0" smtClean="0">
                <a:cs typeface="B Titr" pitchFamily="2" charset="-78"/>
              </a:rPr>
              <a:t>نوع کولر؛</a:t>
            </a:r>
            <a:r>
              <a:rPr lang="en-US" sz="2800" dirty="0" smtClean="0">
                <a:cs typeface="B Titr" pitchFamily="2" charset="-78"/>
              </a:rPr>
              <a:t>    </a:t>
            </a:r>
            <a:r>
              <a:rPr lang="fa-IR" sz="2800" dirty="0" smtClean="0">
                <a:cs typeface="B Titr" pitchFamily="2" charset="-78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cs typeface="B Titr" pitchFamily="2" charset="-78"/>
              </a:rPr>
              <a:t>Grate</a:t>
            </a:r>
            <a:r>
              <a:rPr lang="fa-IR" sz="2800" b="1" dirty="0" smtClean="0">
                <a:solidFill>
                  <a:srgbClr val="FF0000"/>
                </a:solidFill>
                <a:cs typeface="B Titr" pitchFamily="2" charset="-78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cs typeface="B Titr" pitchFamily="2" charset="-78"/>
              </a:rPr>
              <a:t>-</a:t>
            </a:r>
            <a:r>
              <a:rPr lang="fa-IR" sz="2800" b="1" dirty="0" smtClean="0">
                <a:solidFill>
                  <a:srgbClr val="FF0000"/>
                </a:solidFill>
                <a:cs typeface="B Titr" pitchFamily="2" charset="-78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cs typeface="B Titr" pitchFamily="2" charset="-78"/>
              </a:rPr>
              <a:t>  Planetary</a:t>
            </a:r>
            <a:endParaRPr lang="fa-IR" sz="2800" b="1" dirty="0" smtClean="0">
              <a:solidFill>
                <a:srgbClr val="FF0000"/>
              </a:solidFill>
              <a:cs typeface="B Titr" pitchFamily="2" charset="-78"/>
            </a:endParaRPr>
          </a:p>
          <a:p>
            <a:pPr marL="514350" indent="-514350" algn="r" rtl="1">
              <a:lnSpc>
                <a:spcPct val="150000"/>
              </a:lnSpc>
              <a:buFont typeface="+mj-lt"/>
              <a:buAutoNum type="arabicParenR"/>
            </a:pPr>
            <a:r>
              <a:rPr lang="fa-IR" sz="2800" dirty="0" smtClean="0">
                <a:cs typeface="B Titr" pitchFamily="2" charset="-78"/>
              </a:rPr>
              <a:t>نوع آسیاب مواد خام؛</a:t>
            </a:r>
            <a:r>
              <a:rPr lang="en-US" sz="2800" dirty="0" smtClean="0">
                <a:cs typeface="B Titr" pitchFamily="2" charset="-78"/>
              </a:rPr>
              <a:t>   </a:t>
            </a:r>
            <a:r>
              <a:rPr lang="fa-IR" sz="2800" dirty="0" smtClean="0">
                <a:cs typeface="B Titr" pitchFamily="2" charset="-78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cs typeface="B Titr" pitchFamily="2" charset="-78"/>
              </a:rPr>
              <a:t>Roller Mill – Ball mill</a:t>
            </a:r>
          </a:p>
          <a:p>
            <a:pPr marL="514350" indent="-514350" algn="r" rtl="1">
              <a:lnSpc>
                <a:spcPct val="150000"/>
              </a:lnSpc>
              <a:buFont typeface="+mj-lt"/>
              <a:buAutoNum type="arabicParenR"/>
            </a:pPr>
            <a:r>
              <a:rPr lang="fa-IR" sz="2800" dirty="0" smtClean="0">
                <a:cs typeface="B Titr" pitchFamily="2" charset="-78"/>
              </a:rPr>
              <a:t>وجود فضای کافی جهت نصب تجهیزات</a:t>
            </a:r>
          </a:p>
          <a:p>
            <a:pPr marL="514350" indent="-514350" algn="r" rtl="1">
              <a:lnSpc>
                <a:spcPct val="150000"/>
              </a:lnSpc>
              <a:buFont typeface="+mj-lt"/>
              <a:buAutoNum type="arabicParenR"/>
            </a:pPr>
            <a:r>
              <a:rPr lang="fa-IR" sz="2800" dirty="0" smtClean="0">
                <a:cs typeface="B Titr" pitchFamily="2" charset="-78"/>
              </a:rPr>
              <a:t>وضعیت آب منطقه و کارخانه (</a:t>
            </a:r>
            <a:r>
              <a:rPr lang="en-US" sz="2800" dirty="0" smtClean="0">
                <a:cs typeface="B Titr" pitchFamily="2" charset="-78"/>
              </a:rPr>
              <a:t>Water Cooled or Air Cooled</a:t>
            </a:r>
            <a:r>
              <a:rPr lang="fa-IR" sz="2800" dirty="0" smtClean="0">
                <a:cs typeface="B Titr" pitchFamily="2" charset="-78"/>
              </a:rPr>
              <a:t>)</a:t>
            </a:r>
            <a:endParaRPr lang="en-US" sz="2800" dirty="0">
              <a:cs typeface="B Titr" pitchFamily="2" charset="-78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066800"/>
            <a:ext cx="7239000" cy="4525963"/>
          </a:xfrm>
        </p:spPr>
        <p:txBody>
          <a:bodyPr/>
          <a:lstStyle/>
          <a:p>
            <a:pPr algn="ctr" rtl="1">
              <a:lnSpc>
                <a:spcPct val="150000"/>
              </a:lnSpc>
              <a:buNone/>
            </a:pPr>
            <a:r>
              <a:rPr lang="fa-IR" sz="4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Homa" pitchFamily="2" charset="-78"/>
              </a:rPr>
              <a:t>مقدم میهمانان عزیز، مدیران، متخصصین و صاحب نظران </a:t>
            </a:r>
            <a:r>
              <a:rPr lang="fa-IR" sz="5400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Homa" pitchFamily="2" charset="-78"/>
              </a:rPr>
              <a:t>صنعت پرتوان سیمان</a:t>
            </a:r>
            <a:r>
              <a:rPr lang="fa-IR" sz="4400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Homa" pitchFamily="2" charset="-78"/>
              </a:rPr>
              <a:t> </a:t>
            </a:r>
            <a:r>
              <a:rPr lang="fa-IR" sz="4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Homa" pitchFamily="2" charset="-78"/>
              </a:rPr>
              <a:t>رابه این گردهمایی گرامی می‌داریم.</a:t>
            </a:r>
          </a:p>
          <a:p>
            <a:pPr algn="ctr" rtl="1">
              <a:lnSpc>
                <a:spcPct val="150000"/>
              </a:lnSpc>
              <a:buNone/>
            </a:pPr>
            <a:r>
              <a:rPr lang="fa-IR" sz="4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Homa" pitchFamily="2" charset="-78"/>
              </a:rPr>
              <a:t>شرکت راهبرد صنعت</a:t>
            </a:r>
            <a:endParaRPr lang="en-US" sz="4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Homa" pitchFamily="2" charset="-78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rtl="1"/>
            <a:r>
              <a:rPr lang="fa-IR" sz="4000" b="1" dirty="0" smtClean="0">
                <a:cs typeface="B Titr" pitchFamily="2" charset="-78"/>
              </a:rPr>
              <a:t>روش‌های اجرای پروژه</a:t>
            </a:r>
            <a:endParaRPr lang="en-US" sz="4000" b="1" dirty="0">
              <a:cs typeface="B Titr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algn="l">
              <a:lnSpc>
                <a:spcPct val="200000"/>
              </a:lnSpc>
              <a:buFont typeface="+mj-lt"/>
              <a:buAutoNum type="arabicParenR"/>
            </a:pPr>
            <a:r>
              <a:rPr lang="en-US" dirty="0" smtClean="0">
                <a:cs typeface="B Titr" pitchFamily="2" charset="-78"/>
              </a:rPr>
              <a:t>EPC</a:t>
            </a:r>
          </a:p>
          <a:p>
            <a:pPr marL="514350" indent="-514350" algn="l">
              <a:lnSpc>
                <a:spcPct val="200000"/>
              </a:lnSpc>
              <a:buFont typeface="+mj-lt"/>
              <a:buAutoNum type="arabicParenR"/>
            </a:pPr>
            <a:r>
              <a:rPr lang="en-US" dirty="0" smtClean="0">
                <a:cs typeface="B Titr" pitchFamily="2" charset="-78"/>
              </a:rPr>
              <a:t>EPCF</a:t>
            </a:r>
          </a:p>
          <a:p>
            <a:pPr marL="514350" indent="-514350" algn="l">
              <a:lnSpc>
                <a:spcPct val="200000"/>
              </a:lnSpc>
              <a:buFont typeface="+mj-lt"/>
              <a:buAutoNum type="arabicParenR"/>
            </a:pPr>
            <a:r>
              <a:rPr lang="en-US" dirty="0" smtClean="0">
                <a:cs typeface="B Titr" pitchFamily="2" charset="-78"/>
              </a:rPr>
              <a:t>EP</a:t>
            </a:r>
          </a:p>
          <a:p>
            <a:pPr marL="514350" indent="-514350" algn="l">
              <a:lnSpc>
                <a:spcPct val="200000"/>
              </a:lnSpc>
              <a:buFont typeface="+mj-lt"/>
              <a:buAutoNum type="arabicParenR"/>
            </a:pPr>
            <a:r>
              <a:rPr lang="en-US" dirty="0" smtClean="0">
                <a:cs typeface="B Titr" pitchFamily="2" charset="-78"/>
              </a:rPr>
              <a:t>MC</a:t>
            </a:r>
            <a:endParaRPr lang="en-US" dirty="0">
              <a:cs typeface="B Titr" pitchFamily="2" charset="-78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مراحل انتخاب و تصمیم گیری اجرای </a:t>
            </a:r>
            <a:r>
              <a:rPr lang="en-US" dirty="0" smtClean="0"/>
              <a:t>WHG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1-Prefeasibility Study</a:t>
            </a:r>
          </a:p>
          <a:p>
            <a:r>
              <a:rPr lang="en-US" dirty="0" smtClean="0"/>
              <a:t>2-Basic Design</a:t>
            </a:r>
          </a:p>
          <a:p>
            <a:r>
              <a:rPr lang="en-US" dirty="0" smtClean="0"/>
              <a:t>3-Selection of the WHG type (Water or Air cooled )</a:t>
            </a:r>
          </a:p>
          <a:p>
            <a:r>
              <a:rPr lang="en-US" dirty="0" smtClean="0"/>
              <a:t>4-Feasibilty Study</a:t>
            </a:r>
          </a:p>
          <a:p>
            <a:r>
              <a:rPr lang="en-US" dirty="0" smtClean="0"/>
              <a:t>5-Detail engineering</a:t>
            </a:r>
          </a:p>
          <a:p>
            <a:r>
              <a:rPr lang="en-US" dirty="0" smtClean="0"/>
              <a:t>6-Manufacturing</a:t>
            </a:r>
          </a:p>
          <a:p>
            <a:r>
              <a:rPr lang="en-US" dirty="0" smtClean="0"/>
              <a:t>7-Erection &amp; Commissioning</a:t>
            </a:r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پارامتر های لازم برای تهیه طرح توجیهی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>
              <a:buNone/>
            </a:pPr>
            <a:r>
              <a:rPr lang="fa-IR" dirty="0" smtClean="0"/>
              <a:t>1- میزان سرمایه گداری ثابت و در گردش</a:t>
            </a:r>
          </a:p>
          <a:p>
            <a:pPr algn="r">
              <a:buNone/>
            </a:pPr>
            <a:r>
              <a:rPr lang="fa-IR" dirty="0" smtClean="0"/>
              <a:t>2- نسبت وام و آورده سرمایه گذارو نرخ بهره</a:t>
            </a:r>
          </a:p>
          <a:p>
            <a:pPr algn="r">
              <a:buNone/>
            </a:pPr>
            <a:r>
              <a:rPr lang="fa-IR" dirty="0" smtClean="0"/>
              <a:t>3- هزینه های جاری شامل :</a:t>
            </a:r>
          </a:p>
          <a:p>
            <a:pPr algn="r">
              <a:buNone/>
            </a:pPr>
            <a:r>
              <a:rPr lang="fa-IR" dirty="0" smtClean="0"/>
              <a:t>-هزینه های نیروی انسانی</a:t>
            </a:r>
          </a:p>
          <a:p>
            <a:pPr algn="r">
              <a:buNone/>
            </a:pPr>
            <a:r>
              <a:rPr lang="fa-IR" dirty="0" smtClean="0"/>
              <a:t>-قطعات مصرفی و یدکی</a:t>
            </a:r>
          </a:p>
          <a:p>
            <a:pPr algn="r">
              <a:buNone/>
            </a:pPr>
            <a:r>
              <a:rPr lang="fa-IR" dirty="0" smtClean="0"/>
              <a:t>-سایر هزینه های جاری</a:t>
            </a:r>
          </a:p>
          <a:p>
            <a:pPr algn="r">
              <a:buNone/>
            </a:pPr>
            <a:r>
              <a:rPr lang="fa-IR" dirty="0" smtClean="0"/>
              <a:t>4-قیمت فروش</a:t>
            </a:r>
          </a:p>
          <a:p>
            <a:pPr algn="r">
              <a:buNone/>
            </a:pPr>
            <a:r>
              <a:rPr lang="fa-IR" dirty="0" smtClean="0"/>
              <a:t>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ارقام تشکیل دهنده هزینه اجرای یک سیستم بازیافت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>
              <a:buNone/>
            </a:pPr>
            <a:endParaRPr lang="fa-IR" dirty="0" smtClean="0"/>
          </a:p>
          <a:p>
            <a:pPr algn="r">
              <a:buNone/>
            </a:pPr>
            <a:r>
              <a:rPr lang="fa-IR" dirty="0" smtClean="0"/>
              <a:t>1- هزینه تجهیزات خارجی و ساخت داخل و تاسیسات </a:t>
            </a:r>
          </a:p>
          <a:p>
            <a:pPr algn="r">
              <a:buNone/>
            </a:pPr>
            <a:r>
              <a:rPr lang="fa-IR" dirty="0" smtClean="0"/>
              <a:t>2-هزینه های حمل و ترخیص</a:t>
            </a:r>
          </a:p>
          <a:p>
            <a:pPr algn="r">
              <a:buNone/>
            </a:pPr>
            <a:r>
              <a:rPr lang="fa-IR" dirty="0" smtClean="0"/>
              <a:t>3- هزینه های ساختمانی</a:t>
            </a:r>
          </a:p>
          <a:p>
            <a:pPr algn="r">
              <a:buNone/>
            </a:pPr>
            <a:r>
              <a:rPr lang="fa-IR" dirty="0" smtClean="0"/>
              <a:t>4-هزینه های نصب وراه اندازی</a:t>
            </a:r>
          </a:p>
          <a:p>
            <a:pPr algn="r">
              <a:buNone/>
            </a:pPr>
            <a:r>
              <a:rPr lang="fa-IR" dirty="0" smtClean="0"/>
              <a:t>5-هزینه های اتصال به شبکه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IRAN Cement Factories</a:t>
            </a:r>
            <a:endParaRPr lang="en-US" dirty="0"/>
          </a:p>
        </p:txBody>
      </p:sp>
      <p:pic>
        <p:nvPicPr>
          <p:cNvPr id="35842" name="Picture 2" descr="C:\Documents and Settings\Mr.Gozin\Desktop\iRAN CEMENT FACTORIE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6741" y="1600200"/>
            <a:ext cx="5930518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68362"/>
          </a:xfrm>
        </p:spPr>
        <p:txBody>
          <a:bodyPr/>
          <a:lstStyle/>
          <a:p>
            <a:r>
              <a:rPr lang="fa-IR" sz="3800" b="1" dirty="0" smtClean="0">
                <a:cs typeface="B Titr" pitchFamily="2" charset="-78"/>
              </a:rPr>
              <a:t>تقسیم بندی کارخانجات از نظر توجیه پذیر </a:t>
            </a:r>
            <a:br>
              <a:rPr lang="fa-IR" sz="3800" b="1" dirty="0" smtClean="0">
                <a:cs typeface="B Titr" pitchFamily="2" charset="-78"/>
              </a:rPr>
            </a:br>
            <a:r>
              <a:rPr lang="fa-IR" sz="3800" b="1" dirty="0" smtClean="0">
                <a:cs typeface="B Titr" pitchFamily="2" charset="-78"/>
              </a:rPr>
              <a:t>بودن طرح</a:t>
            </a:r>
            <a:endParaRPr lang="en-US" sz="3800" b="1" dirty="0">
              <a:cs typeface="B Titr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181600"/>
          </a:xfrm>
        </p:spPr>
        <p:txBody>
          <a:bodyPr/>
          <a:lstStyle/>
          <a:p>
            <a:pPr marL="514350" indent="-514350" algn="just" rtl="1">
              <a:lnSpc>
                <a:spcPct val="150000"/>
              </a:lnSpc>
              <a:buFont typeface="+mj-lt"/>
              <a:buAutoNum type="arabicParenR"/>
            </a:pPr>
            <a:r>
              <a:rPr lang="fa-IR" sz="2000" dirty="0" smtClean="0">
                <a:cs typeface="B Titr" pitchFamily="2" charset="-78"/>
              </a:rPr>
              <a:t>کارخانجاتی که اصلا نباید این کار را انجام دهند (10 %)</a:t>
            </a:r>
          </a:p>
          <a:p>
            <a:pPr marL="514350" indent="-514350" algn="just" rtl="1">
              <a:lnSpc>
                <a:spcPct val="150000"/>
              </a:lnSpc>
              <a:buFont typeface="+mj-lt"/>
              <a:buAutoNum type="arabicParenR"/>
            </a:pPr>
            <a:endParaRPr lang="fa-IR" sz="2000" dirty="0" smtClean="0">
              <a:cs typeface="B Titr" pitchFamily="2" charset="-78"/>
            </a:endParaRPr>
          </a:p>
          <a:p>
            <a:pPr marL="514350" indent="-514350" algn="just" rtl="1">
              <a:lnSpc>
                <a:spcPct val="150000"/>
              </a:lnSpc>
              <a:buFont typeface="+mj-lt"/>
              <a:buAutoNum type="arabicParenR"/>
            </a:pPr>
            <a:r>
              <a:rPr lang="fa-IR" sz="2000" dirty="0" smtClean="0">
                <a:cs typeface="B Titr" pitchFamily="2" charset="-78"/>
              </a:rPr>
              <a:t>کارخانجاتی که با تمهیدات خاص باید کار را انجام دهند و مطالعات دقیق باید صورت پذیرد (30 %)</a:t>
            </a:r>
          </a:p>
          <a:p>
            <a:pPr marL="514350" indent="-514350" algn="just" rtl="1">
              <a:lnSpc>
                <a:spcPct val="150000"/>
              </a:lnSpc>
              <a:buFont typeface="+mj-lt"/>
              <a:buAutoNum type="arabicParenR"/>
            </a:pPr>
            <a:endParaRPr lang="fa-IR" sz="2000" dirty="0" smtClean="0">
              <a:cs typeface="B Titr" pitchFamily="2" charset="-78"/>
            </a:endParaRPr>
          </a:p>
          <a:p>
            <a:pPr marL="514350" indent="-514350" algn="just" rtl="1">
              <a:lnSpc>
                <a:spcPct val="150000"/>
              </a:lnSpc>
              <a:buFont typeface="+mj-lt"/>
              <a:buAutoNum type="arabicParenR"/>
            </a:pPr>
            <a:r>
              <a:rPr lang="fa-IR" sz="2000" dirty="0" smtClean="0">
                <a:cs typeface="B Titr" pitchFamily="2" charset="-78"/>
              </a:rPr>
              <a:t>کارخانجاتی که اکیدا این کار توصیه می‌شود و شرایط مناسبی را دارند (60 %)</a:t>
            </a:r>
            <a:endParaRPr lang="en-US" sz="2000" dirty="0" smtClean="0">
              <a:cs typeface="B Titr" pitchFamily="2" charset="-78"/>
            </a:endParaRPr>
          </a:p>
          <a:p>
            <a:pPr marL="514350" indent="-514350" algn="just" rtl="1">
              <a:lnSpc>
                <a:spcPct val="150000"/>
              </a:lnSpc>
              <a:buFont typeface="+mj-lt"/>
              <a:buAutoNum type="arabicParenR"/>
            </a:pPr>
            <a:endParaRPr lang="en-US" sz="2000" dirty="0" smtClean="0">
              <a:cs typeface="B Titr" pitchFamily="2" charset="-78"/>
            </a:endParaRPr>
          </a:p>
          <a:p>
            <a:pPr marL="514350" indent="-514350" algn="just" rtl="1">
              <a:lnSpc>
                <a:spcPct val="150000"/>
              </a:lnSpc>
              <a:buFont typeface="+mj-lt"/>
              <a:buAutoNum type="arabicParenR"/>
            </a:pPr>
            <a:r>
              <a:rPr lang="fa-IR" sz="2000" dirty="0" smtClean="0">
                <a:cs typeface="B Titr" pitchFamily="2" charset="-78"/>
              </a:rPr>
              <a:t>پروژه های   جدید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حمایت های دولت از طرح بازیافت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>
              <a:buNone/>
            </a:pPr>
            <a:r>
              <a:rPr lang="fa-IR" b="1" dirty="0" smtClean="0"/>
              <a:t>1- تامین وام تا سقف 80% مبلغ سرمایه گذاری </a:t>
            </a:r>
          </a:p>
          <a:p>
            <a:pPr algn="r">
              <a:buNone/>
            </a:pPr>
            <a:r>
              <a:rPr lang="fa-IR" dirty="0" smtClean="0"/>
              <a:t>  </a:t>
            </a:r>
            <a:r>
              <a:rPr lang="fa-IR" b="1" dirty="0" smtClean="0"/>
              <a:t>(ستاد تحول صنایع و معا دن –وزارت صنایع)</a:t>
            </a:r>
          </a:p>
          <a:p>
            <a:pPr algn="r" rtl="1">
              <a:buNone/>
            </a:pPr>
            <a:r>
              <a:rPr lang="fa-IR" b="1" dirty="0" smtClean="0"/>
              <a:t>2-پرداخت بهره وام از طریق  </a:t>
            </a:r>
            <a:r>
              <a:rPr lang="en-US" b="1" dirty="0" smtClean="0"/>
              <a:t>“</a:t>
            </a:r>
            <a:r>
              <a:rPr lang="fa-IR" b="1" dirty="0" smtClean="0"/>
              <a:t>سابا </a:t>
            </a:r>
            <a:r>
              <a:rPr lang="en-US" b="1" dirty="0" smtClean="0"/>
              <a:t>“</a:t>
            </a:r>
            <a:endParaRPr lang="fa-IR" b="1" dirty="0" smtClean="0"/>
          </a:p>
          <a:p>
            <a:pPr algn="r" rtl="1">
              <a:buNone/>
            </a:pPr>
            <a:r>
              <a:rPr lang="fa-IR" b="1" dirty="0" smtClean="0"/>
              <a:t>3-خرید برق تولیدی با قیمتی بالاتر از قیمت فروش ( در حال مذاکره )             </a:t>
            </a:r>
            <a:endParaRPr lang="en-US" b="1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E:\majdedin\madarek whg saba\SABTE NAM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228600"/>
            <a:ext cx="7924800" cy="6248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000" b="1" dirty="0" smtClean="0">
                <a:cs typeface="B Titr" pitchFamily="2" charset="-78"/>
              </a:rPr>
              <a:t>جدول تقریبی مقایسه سیستم‌های خنک کننده</a:t>
            </a:r>
            <a:endParaRPr lang="en-US" sz="4000" b="1" dirty="0">
              <a:cs typeface="B Titr" pitchFamily="2" charset="-78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143000" y="1752600"/>
          <a:ext cx="6477000" cy="4382346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686780"/>
                <a:gridCol w="1686780"/>
                <a:gridCol w="1694552"/>
                <a:gridCol w="1408888"/>
              </a:tblGrid>
              <a:tr h="141393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Cooling</a:t>
                      </a:r>
                    </a:p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System</a:t>
                      </a:r>
                      <a:endParaRPr lang="en-US" sz="2400" dirty="0"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Water Consumption</a:t>
                      </a:r>
                    </a:p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Lit/S</a:t>
                      </a:r>
                      <a:endParaRPr lang="en-US" sz="2400" dirty="0"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Internal</a:t>
                      </a:r>
                    </a:p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Power</a:t>
                      </a:r>
                    </a:p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Consumption</a:t>
                      </a:r>
                      <a:endParaRPr lang="en-US" sz="2400" dirty="0"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Extra</a:t>
                      </a:r>
                      <a:endParaRPr lang="fa-IR" sz="2400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expenses</a:t>
                      </a:r>
                      <a:endParaRPr lang="en-US" sz="2400" dirty="0">
                        <a:latin typeface="Calibri" pitchFamily="34" charset="0"/>
                      </a:endParaRPr>
                    </a:p>
                  </a:txBody>
                  <a:tcPr anchor="ctr"/>
                </a:tc>
              </a:tr>
              <a:tr h="1413933">
                <a:tc>
                  <a:txBody>
                    <a:bodyPr/>
                    <a:lstStyle/>
                    <a:p>
                      <a:pPr algn="ctr"/>
                      <a:r>
                        <a:rPr lang="en-US" sz="2000" b="1" i="1" dirty="0" smtClean="0">
                          <a:latin typeface="Calibri" pitchFamily="34" charset="0"/>
                        </a:rPr>
                        <a:t>Air Cooled</a:t>
                      </a:r>
                      <a:endParaRPr lang="en-US" sz="2000" b="1" i="1" dirty="0"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 smtClean="0">
                          <a:latin typeface="Calibri" pitchFamily="34" charset="0"/>
                        </a:rPr>
                        <a:t>1.2 lit/s</a:t>
                      </a:r>
                      <a:endParaRPr lang="en-US" sz="2400" b="1" i="1" dirty="0"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 i="1" dirty="0"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 i="1" dirty="0">
                        <a:latin typeface="Calibri" pitchFamily="34" charset="0"/>
                      </a:endParaRPr>
                    </a:p>
                  </a:txBody>
                  <a:tcPr anchor="ctr"/>
                </a:tc>
              </a:tr>
              <a:tr h="1413933">
                <a:tc>
                  <a:txBody>
                    <a:bodyPr/>
                    <a:lstStyle/>
                    <a:p>
                      <a:pPr algn="ctr"/>
                      <a:r>
                        <a:rPr lang="en-US" sz="2000" b="1" i="1" dirty="0" smtClean="0">
                          <a:latin typeface="Calibri" pitchFamily="34" charset="0"/>
                        </a:rPr>
                        <a:t>Water Cooled</a:t>
                      </a:r>
                      <a:endParaRPr lang="en-US" sz="2000" b="1" i="1" dirty="0"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 smtClean="0">
                          <a:latin typeface="Calibri" pitchFamily="34" charset="0"/>
                        </a:rPr>
                        <a:t>11 lit/s</a:t>
                      </a:r>
                      <a:endParaRPr lang="en-US" sz="2400" b="1" i="1" dirty="0"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 smtClean="0">
                          <a:latin typeface="Calibri" pitchFamily="34" charset="0"/>
                        </a:rPr>
                        <a:t>8%</a:t>
                      </a:r>
                      <a:endParaRPr lang="en-US" sz="2400" b="1" i="1" dirty="0"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1" dirty="0" smtClean="0">
                          <a:latin typeface="Calibri" pitchFamily="34" charset="0"/>
                        </a:rPr>
                        <a:t>-----</a:t>
                      </a:r>
                      <a:endParaRPr lang="en-US" sz="2000" b="1" i="1" dirty="0">
                        <a:latin typeface="Calibri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477000" y="3733800"/>
          <a:ext cx="825500" cy="398517"/>
        </p:xfrm>
        <a:graphic>
          <a:graphicData uri="http://schemas.openxmlformats.org/presentationml/2006/ole">
            <p:oleObj spid="_x0000_s7170" name="Equation" r:id="rId3" imgW="368280" imgH="177480" progId="Equation.3">
              <p:embed/>
            </p:oleObj>
          </a:graphicData>
        </a:graphic>
      </p:graphicFrame>
      <p:graphicFrame>
        <p:nvGraphicFramePr>
          <p:cNvPr id="7171" name="Object 3"/>
          <p:cNvGraphicFramePr>
            <a:graphicFrameLocks noChangeAspect="1"/>
          </p:cNvGraphicFramePr>
          <p:nvPr/>
        </p:nvGraphicFramePr>
        <p:xfrm>
          <a:off x="5029200" y="3810000"/>
          <a:ext cx="968375" cy="398463"/>
        </p:xfrm>
        <a:graphic>
          <a:graphicData uri="http://schemas.openxmlformats.org/presentationml/2006/ole">
            <p:oleObj spid="_x0000_s7171" name="Equation" r:id="rId4" imgW="431640" imgH="177480" progId="Equation.3">
              <p:embed/>
            </p:oleObj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Execution</a:t>
            </a:r>
            <a:r>
              <a:rPr lang="fa-IR" dirty="0" smtClean="0"/>
              <a:t>(اجرا ) </a:t>
            </a:r>
            <a:endParaRPr lang="en-US" dirty="0"/>
          </a:p>
        </p:txBody>
      </p:sp>
      <p:pic>
        <p:nvPicPr>
          <p:cNvPr id="35842" name="Picture 2" descr="D:\NEW D 05.12.89\W H R G\NANJING Gneral\Seminar\qaderi\photo\P10807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00"/>
            <a:ext cx="7772400" cy="1470025"/>
          </a:xfrm>
        </p:spPr>
        <p:txBody>
          <a:bodyPr/>
          <a:lstStyle/>
          <a:p>
            <a:r>
              <a:rPr lang="fa-IR" dirty="0" smtClean="0">
                <a:cs typeface="B Titr" pitchFamily="2" charset="-78"/>
              </a:rPr>
              <a:t>شرکت خدمات مهندسی راهبرد صنعت</a:t>
            </a:r>
            <a:endParaRPr lang="en-US" dirty="0">
              <a:cs typeface="B Titr" pitchFamily="2" charset="-78"/>
            </a:endParaRPr>
          </a:p>
        </p:txBody>
      </p:sp>
      <p:pic>
        <p:nvPicPr>
          <p:cNvPr id="5" name="Picture 4" descr="logo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1524000"/>
            <a:ext cx="3733800" cy="192960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6200" y="6503894"/>
            <a:ext cx="11430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429000" y="5955268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b="1" dirty="0" smtClean="0">
                <a:cs typeface="B Nazanin" pitchFamily="2" charset="-78"/>
              </a:rPr>
              <a:t>اردیبهشت ماه 1390</a:t>
            </a:r>
            <a:endParaRPr lang="en-US" b="1" dirty="0">
              <a:cs typeface="B Nazanin" pitchFamily="2" charset="-78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Heat exchangers Tube</a:t>
            </a:r>
            <a:endParaRPr lang="en-US" dirty="0"/>
          </a:p>
        </p:txBody>
      </p:sp>
      <p:pic>
        <p:nvPicPr>
          <p:cNvPr id="36866" name="Picture 2" descr="D:\NEW D 05.12.89\W H R G\NANJING Gneral\Seminar\qaderi\photo\P10807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TUBES</a:t>
            </a:r>
            <a:endParaRPr lang="en-US" dirty="0"/>
          </a:p>
        </p:txBody>
      </p:sp>
      <p:pic>
        <p:nvPicPr>
          <p:cNvPr id="37890" name="Picture 2" descr="D:\NEW D 05.12.89\W H R G\NANJING Gneral\Seminar\qaderi\photo\P10807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Monitoring</a:t>
            </a:r>
            <a:endParaRPr lang="en-US" dirty="0"/>
          </a:p>
        </p:txBody>
      </p:sp>
      <p:pic>
        <p:nvPicPr>
          <p:cNvPr id="41986" name="Picture 2" descr="D:\NEW D 05.12.89\W H R G\NANJING Gneral\Seminar\qaderi\photo\P10807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0" y="1600199"/>
            <a:ext cx="6795008" cy="50962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نصب  تجهیزات </a:t>
            </a:r>
            <a:endParaRPr lang="en-US" dirty="0"/>
          </a:p>
        </p:txBody>
      </p:sp>
      <p:pic>
        <p:nvPicPr>
          <p:cNvPr id="39938" name="Picture 2" descr="D:\NEW D 05.12.89\W H R G\NANJING Gneral\Seminar\qaderi\photo\P10807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4764" y="1600200"/>
            <a:ext cx="4211836" cy="5257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AQC Boiler Erection</a:t>
            </a:r>
            <a:endParaRPr lang="en-US" dirty="0"/>
          </a:p>
        </p:txBody>
      </p:sp>
      <p:pic>
        <p:nvPicPr>
          <p:cNvPr id="40962" name="Picture 2" descr="D:\NEW D 05.12.89\W H R G\NANJING Gneral\Seminar\qaderi\photo\P10807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4764" y="1600200"/>
            <a:ext cx="3907036" cy="4724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 Boiler</a:t>
            </a:r>
            <a:endParaRPr lang="en-US" dirty="0"/>
          </a:p>
        </p:txBody>
      </p:sp>
      <p:pic>
        <p:nvPicPr>
          <p:cNvPr id="44034" name="Picture 2" descr="D:\NEW D 05.12.89\W H R G\China trip  photo\china morteza\P10806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600200"/>
            <a:ext cx="5486400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5 MW Nominal monitor</a:t>
            </a:r>
            <a:endParaRPr lang="en-US" dirty="0"/>
          </a:p>
        </p:txBody>
      </p:sp>
      <p:pic>
        <p:nvPicPr>
          <p:cNvPr id="45058" name="Picture 2" descr="D:\NEW D 05.12.89\W H R G\China trip  photo\china morteza\P108069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1" y="1219200"/>
            <a:ext cx="8534400" cy="5410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Abbreviations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AQC  =  Air Quenching Cooler</a:t>
            </a:r>
            <a:endParaRPr lang="fa-IR" dirty="0" smtClean="0"/>
          </a:p>
          <a:p>
            <a:endParaRPr lang="en-US" dirty="0" smtClean="0"/>
          </a:p>
          <a:p>
            <a:r>
              <a:rPr lang="en-US" dirty="0" smtClean="0"/>
              <a:t>CDM  =  Clean Development Mechanism</a:t>
            </a:r>
            <a:endParaRPr lang="fa-IR" dirty="0" smtClean="0"/>
          </a:p>
          <a:p>
            <a:endParaRPr lang="en-US" dirty="0" smtClean="0"/>
          </a:p>
          <a:p>
            <a:r>
              <a:rPr lang="en-US" dirty="0" smtClean="0"/>
              <a:t>UNFCC = United Nation Framework Convention on  Climate Change</a:t>
            </a:r>
            <a:endParaRPr lang="fa-IR" dirty="0" smtClean="0"/>
          </a:p>
          <a:p>
            <a:endParaRPr lang="en-US" dirty="0" smtClean="0"/>
          </a:p>
          <a:p>
            <a:r>
              <a:rPr lang="fa-IR" dirty="0" smtClean="0"/>
              <a:t>سابا = سازمان بهره وری انرژی ایران </a:t>
            </a:r>
            <a:endParaRPr lang="en-U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شرکت راهبرد صنعت در یک نگاه</a:t>
            </a:r>
            <a:endParaRPr lang="en-US" dirty="0"/>
          </a:p>
        </p:txBody>
      </p:sp>
      <p:pic>
        <p:nvPicPr>
          <p:cNvPr id="36867" name="Picture 3" descr="D:\bring copy of D without 16 G 04.Esfand. 89\Back up without 16 G  17.Bahman 89\Qaderi\RES 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447800"/>
            <a:ext cx="6553200" cy="5410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7000</a:t>
            </a:r>
            <a:r>
              <a:rPr lang="en-US" dirty="0" err="1" smtClean="0"/>
              <a:t>Tpd</a:t>
            </a:r>
            <a:r>
              <a:rPr lang="en-US" dirty="0" smtClean="0"/>
              <a:t> </a:t>
            </a:r>
            <a:r>
              <a:rPr lang="en-US" dirty="0" err="1" smtClean="0"/>
              <a:t>Saman</a:t>
            </a:r>
            <a:r>
              <a:rPr lang="en-US" dirty="0" smtClean="0"/>
              <a:t> </a:t>
            </a:r>
            <a:r>
              <a:rPr lang="en-US" dirty="0" err="1" smtClean="0"/>
              <a:t>Gharb</a:t>
            </a:r>
            <a:r>
              <a:rPr lang="en-US" dirty="0" smtClean="0"/>
              <a:t> Project </a:t>
            </a:r>
            <a:endParaRPr lang="en-US" dirty="0"/>
          </a:p>
        </p:txBody>
      </p:sp>
      <p:pic>
        <p:nvPicPr>
          <p:cNvPr id="41986" name="Picture 2" descr="D:\bring back up of 16 G 04.esfand.89\remaining 16 G\back up xx 89 (07.khordad.89)\Saman pic 13.ord.89 xx\gol-8901\300120101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6002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fa-IR" sz="3600" b="1" dirty="0" smtClean="0">
                <a:solidFill>
                  <a:schemeClr val="tx1"/>
                </a:solidFill>
                <a:latin typeface="Times New Roman" pitchFamily="18" charset="0"/>
                <a:cs typeface="B Titr" pitchFamily="2" charset="-78"/>
              </a:rPr>
              <a:t>سیستم تولید انرژی الکتریکی ازحرارت اتلافی در کارخانه‌های سیمان </a:t>
            </a:r>
            <a:r>
              <a:rPr lang="fa-IR" sz="3600" b="1" dirty="0" smtClean="0">
                <a:solidFill>
                  <a:srgbClr val="FF0000"/>
                </a:solidFill>
                <a:latin typeface="Times New Roman" pitchFamily="18" charset="0"/>
                <a:cs typeface="B Titr" pitchFamily="2" charset="-78"/>
              </a:rPr>
              <a:t>ایران</a:t>
            </a:r>
            <a:r>
              <a:rPr lang="fa-IR" sz="3600" b="1" dirty="0" smtClean="0">
                <a:solidFill>
                  <a:schemeClr val="tx1"/>
                </a:solidFill>
                <a:latin typeface="Times New Roman" pitchFamily="18" charset="0"/>
                <a:cs typeface="B Titr" pitchFamily="2" charset="-78"/>
              </a:rPr>
              <a:t> یک مزیت یا یک ضرورت </a:t>
            </a:r>
            <a:endParaRPr lang="en-US" sz="3600" dirty="0">
              <a:solidFill>
                <a:schemeClr val="tx1"/>
              </a:solidFill>
              <a:cs typeface="B Titr" pitchFamily="2" charset="-78"/>
            </a:endParaRPr>
          </a:p>
        </p:txBody>
      </p:sp>
      <p:pic>
        <p:nvPicPr>
          <p:cNvPr id="22529" name="Picture 1" descr="D:\NEW D 05.12.89\W H R G\China trip  photo\for PP\青州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2819400"/>
            <a:ext cx="5562600" cy="2781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7000</a:t>
            </a:r>
            <a:r>
              <a:rPr lang="en-US" dirty="0" err="1" smtClean="0"/>
              <a:t>Tpd</a:t>
            </a:r>
            <a:r>
              <a:rPr lang="en-US" dirty="0" smtClean="0"/>
              <a:t> </a:t>
            </a:r>
            <a:r>
              <a:rPr lang="en-US" dirty="0" err="1" smtClean="0"/>
              <a:t>Saman</a:t>
            </a:r>
            <a:r>
              <a:rPr lang="en-US" dirty="0" smtClean="0"/>
              <a:t> </a:t>
            </a:r>
            <a:r>
              <a:rPr lang="en-US" dirty="0" err="1" smtClean="0"/>
              <a:t>Gharb</a:t>
            </a:r>
            <a:r>
              <a:rPr lang="en-US" dirty="0" smtClean="0"/>
              <a:t> Project </a:t>
            </a:r>
            <a:endParaRPr lang="en-US" dirty="0"/>
          </a:p>
        </p:txBody>
      </p:sp>
      <p:pic>
        <p:nvPicPr>
          <p:cNvPr id="43010" name="Picture 2" descr="D:\bring back up of 16 G 04.esfand.89\remaining 16 G\back up xx 89 (07.khordad.89)\Saman pic 13.ord.89 xx\gol-8901\300120101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7000</a:t>
            </a:r>
            <a:r>
              <a:rPr lang="en-US" dirty="0" err="1" smtClean="0"/>
              <a:t>Tpd</a:t>
            </a:r>
            <a:r>
              <a:rPr lang="en-US" dirty="0" smtClean="0"/>
              <a:t> </a:t>
            </a:r>
            <a:r>
              <a:rPr lang="en-US" dirty="0" err="1" smtClean="0"/>
              <a:t>Saman</a:t>
            </a:r>
            <a:r>
              <a:rPr lang="en-US" dirty="0" smtClean="0"/>
              <a:t> </a:t>
            </a:r>
            <a:r>
              <a:rPr lang="en-US" dirty="0" err="1" smtClean="0"/>
              <a:t>Gharb</a:t>
            </a:r>
            <a:r>
              <a:rPr lang="en-US" dirty="0" smtClean="0"/>
              <a:t> Project </a:t>
            </a:r>
            <a:endParaRPr lang="en-US" dirty="0"/>
          </a:p>
        </p:txBody>
      </p:sp>
      <p:pic>
        <p:nvPicPr>
          <p:cNvPr id="40962" name="Picture 2" descr="D:\bring back up of 16 G 04.esfand.89\remaining 16 G\back up xx 89 (07.khordad.89)\Saman pic 13.ord.89 xx\gol-8901\3001201018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7000</a:t>
            </a:r>
            <a:r>
              <a:rPr lang="en-US" dirty="0" err="1" smtClean="0"/>
              <a:t>Tpd</a:t>
            </a:r>
            <a:r>
              <a:rPr lang="en-US" dirty="0" smtClean="0"/>
              <a:t> </a:t>
            </a:r>
            <a:r>
              <a:rPr lang="en-US" dirty="0" err="1" smtClean="0"/>
              <a:t>Saman</a:t>
            </a:r>
            <a:r>
              <a:rPr lang="en-US" dirty="0" smtClean="0"/>
              <a:t> </a:t>
            </a:r>
            <a:r>
              <a:rPr lang="en-US" dirty="0" err="1" smtClean="0"/>
              <a:t>Gharb</a:t>
            </a:r>
            <a:r>
              <a:rPr lang="en-US" dirty="0" smtClean="0"/>
              <a:t> Project </a:t>
            </a:r>
            <a:endParaRPr lang="en-US" dirty="0"/>
          </a:p>
        </p:txBody>
      </p:sp>
      <p:pic>
        <p:nvPicPr>
          <p:cNvPr id="39938" name="Picture 2" descr="D:\bring back up of 16 G 04.esfand.89\remaining 16 G\back up xx 89 (07.khordad.89)\Saman pic 13.ord.89 xx\gol-8901\300120101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7000</a:t>
            </a:r>
            <a:r>
              <a:rPr lang="en-US" dirty="0" err="1" smtClean="0"/>
              <a:t>Tpd</a:t>
            </a:r>
            <a:r>
              <a:rPr lang="en-US" dirty="0" smtClean="0"/>
              <a:t> </a:t>
            </a:r>
            <a:r>
              <a:rPr lang="en-US" dirty="0" err="1" smtClean="0"/>
              <a:t>Saman</a:t>
            </a:r>
            <a:r>
              <a:rPr lang="en-US" dirty="0" smtClean="0"/>
              <a:t> </a:t>
            </a:r>
            <a:r>
              <a:rPr lang="en-US" dirty="0" err="1" smtClean="0"/>
              <a:t>Gharb</a:t>
            </a:r>
            <a:r>
              <a:rPr lang="en-US" dirty="0" smtClean="0"/>
              <a:t> Project </a:t>
            </a:r>
            <a:endParaRPr lang="en-US" dirty="0"/>
          </a:p>
        </p:txBody>
      </p:sp>
      <p:pic>
        <p:nvPicPr>
          <p:cNvPr id="37890" name="Picture 2" descr="D:\bring copy of D without 16 G 04.Esfand. 89\Back up without 16 G  17.Bahman 89\pictures\Saman photo\201008235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7000</a:t>
            </a:r>
            <a:r>
              <a:rPr lang="en-US" dirty="0" err="1" smtClean="0"/>
              <a:t>Tpd</a:t>
            </a:r>
            <a:r>
              <a:rPr lang="en-US" dirty="0" smtClean="0"/>
              <a:t> </a:t>
            </a:r>
            <a:r>
              <a:rPr lang="en-US" dirty="0" err="1" smtClean="0"/>
              <a:t>Saman</a:t>
            </a:r>
            <a:r>
              <a:rPr lang="en-US" dirty="0" smtClean="0"/>
              <a:t> </a:t>
            </a:r>
            <a:r>
              <a:rPr lang="en-US" dirty="0" err="1" smtClean="0"/>
              <a:t>Gharb</a:t>
            </a:r>
            <a:r>
              <a:rPr lang="en-US" dirty="0" smtClean="0"/>
              <a:t> Project </a:t>
            </a:r>
            <a:endParaRPr lang="en-US" dirty="0"/>
          </a:p>
        </p:txBody>
      </p:sp>
      <p:pic>
        <p:nvPicPr>
          <p:cNvPr id="38914" name="Picture 2" descr="D:\bring copy of D without 16 G 04.Esfand. 89\Back up without 16 G  17.Bahman 89\pictures\Saman photo\2010081956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4/  اردیبهشت / 1390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>
              <a:buNone/>
            </a:pPr>
            <a:r>
              <a:rPr lang="fa-IR" sz="5400" b="1" dirty="0" smtClean="0"/>
              <a:t>با تشکر از همه عزیزان ودوستان گرامی شرکت کننده در این گرد همآیی و حوصله ای که تا کنون به خرج داده اید                     </a:t>
            </a:r>
            <a:endParaRPr lang="en-US" sz="5400" b="1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066800"/>
            <a:ext cx="7239000" cy="4525963"/>
          </a:xfrm>
        </p:spPr>
        <p:txBody>
          <a:bodyPr/>
          <a:lstStyle/>
          <a:p>
            <a:pPr algn="ctr" rtl="1">
              <a:lnSpc>
                <a:spcPct val="150000"/>
              </a:lnSpc>
              <a:buNone/>
            </a:pPr>
            <a:r>
              <a:rPr lang="fa-IR" sz="4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Homa" pitchFamily="2" charset="-78"/>
              </a:rPr>
              <a:t>مقدم میهمانان عزیز، مدیران، متخصصین و صاحب نظران </a:t>
            </a:r>
            <a:r>
              <a:rPr lang="fa-IR" sz="5400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Homa" pitchFamily="2" charset="-78"/>
              </a:rPr>
              <a:t>صنعت پرتوان سیمان</a:t>
            </a:r>
            <a:r>
              <a:rPr lang="fa-IR" sz="4400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Homa" pitchFamily="2" charset="-78"/>
              </a:rPr>
              <a:t> </a:t>
            </a:r>
            <a:r>
              <a:rPr lang="fa-IR" sz="4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Homa" pitchFamily="2" charset="-78"/>
              </a:rPr>
              <a:t>رابه این گردهمایی گرامی می‌داریم.</a:t>
            </a:r>
          </a:p>
          <a:p>
            <a:pPr algn="ctr" rtl="1">
              <a:lnSpc>
                <a:spcPct val="150000"/>
              </a:lnSpc>
              <a:buNone/>
            </a:pPr>
            <a:r>
              <a:rPr lang="fa-IR" sz="4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Homa" pitchFamily="2" charset="-78"/>
              </a:rPr>
              <a:t>شرکت راهبرد صنعت</a:t>
            </a:r>
            <a:endParaRPr lang="en-US" sz="4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Homa" pitchFamily="2" charset="-78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fa-IR" sz="3600" b="1" dirty="0" smtClean="0">
                <a:cs typeface="B Titr" pitchFamily="2" charset="-78"/>
              </a:rPr>
              <a:t>تولید انرژی الکتریکی از حرارت اتلافی</a:t>
            </a:r>
            <a:endParaRPr lang="en-US" sz="3600" b="1" dirty="0">
              <a:cs typeface="B Titr" pitchFamily="2" charset="-78"/>
            </a:endParaRPr>
          </a:p>
        </p:txBody>
      </p:sp>
      <p:sp>
        <p:nvSpPr>
          <p:cNvPr id="6" name="Flowchart: Terminator 5"/>
          <p:cNvSpPr/>
          <p:nvPr/>
        </p:nvSpPr>
        <p:spPr>
          <a:xfrm>
            <a:off x="381000" y="2133600"/>
            <a:ext cx="1828800" cy="457200"/>
          </a:xfrm>
          <a:prstGeom prst="flowChartTerminator">
            <a:avLst/>
          </a:prstGeom>
          <a:solidFill>
            <a:srgbClr val="33CC33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WHG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7" name="Flowchart: Terminator 6"/>
          <p:cNvSpPr/>
          <p:nvPr/>
        </p:nvSpPr>
        <p:spPr>
          <a:xfrm>
            <a:off x="4724400" y="2133600"/>
            <a:ext cx="1905000" cy="457200"/>
          </a:xfrm>
          <a:prstGeom prst="flowChartTerminator">
            <a:avLst/>
          </a:prstGeom>
          <a:solidFill>
            <a:srgbClr val="FBE905"/>
          </a:solidFill>
          <a:ln>
            <a:solidFill>
              <a:schemeClr val="accent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WHRG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9" name="Flowchart: Terminator 8"/>
          <p:cNvSpPr/>
          <p:nvPr/>
        </p:nvSpPr>
        <p:spPr>
          <a:xfrm>
            <a:off x="6858000" y="2133600"/>
            <a:ext cx="1905000" cy="457200"/>
          </a:xfrm>
          <a:prstGeom prst="flowChartTerminator">
            <a:avLst/>
          </a:prstGeom>
          <a:solidFill>
            <a:srgbClr val="FFCC00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WHRPG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04800" y="2971800"/>
            <a:ext cx="1905000" cy="2971800"/>
          </a:xfrm>
          <a:prstGeom prst="roundRect">
            <a:avLst/>
          </a:prstGeom>
          <a:solidFill>
            <a:srgbClr val="E9E3B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W</a:t>
            </a:r>
            <a:r>
              <a:rPr lang="en-US" sz="2400" b="1" dirty="0" smtClean="0">
                <a:solidFill>
                  <a:schemeClr val="tx1"/>
                </a:solidFill>
                <a:latin typeface="Calibri" pitchFamily="34" charset="0"/>
              </a:rPr>
              <a:t>aste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33CC33"/>
                </a:solidFill>
                <a:latin typeface="Calibri" pitchFamily="34" charset="0"/>
              </a:rPr>
              <a:t>H</a:t>
            </a:r>
            <a:r>
              <a:rPr lang="en-US" sz="2400" b="1" dirty="0" smtClean="0">
                <a:solidFill>
                  <a:schemeClr val="tx1"/>
                </a:solidFill>
                <a:latin typeface="Calibri" pitchFamily="34" charset="0"/>
              </a:rPr>
              <a:t>eat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00B0F0"/>
                </a:solidFill>
                <a:latin typeface="Calibri" pitchFamily="34" charset="0"/>
              </a:rPr>
              <a:t>G</a:t>
            </a:r>
            <a:r>
              <a:rPr lang="en-US" sz="2400" b="1" dirty="0" smtClean="0">
                <a:solidFill>
                  <a:schemeClr val="tx1"/>
                </a:solidFill>
                <a:latin typeface="Calibri" pitchFamily="34" charset="0"/>
              </a:rPr>
              <a:t>enerator</a:t>
            </a:r>
            <a:endParaRPr lang="en-US" sz="24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3" name="Flowchart: Terminator 12"/>
          <p:cNvSpPr/>
          <p:nvPr/>
        </p:nvSpPr>
        <p:spPr>
          <a:xfrm>
            <a:off x="2514600" y="2133600"/>
            <a:ext cx="1905000" cy="457200"/>
          </a:xfrm>
          <a:prstGeom prst="flowChartTerminator">
            <a:avLst/>
          </a:prstGeom>
          <a:solidFill>
            <a:srgbClr val="9AF42C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WRG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934200" y="2971800"/>
            <a:ext cx="1905000" cy="2971800"/>
          </a:xfrm>
          <a:prstGeom prst="roundRect">
            <a:avLst/>
          </a:prstGeom>
          <a:solidFill>
            <a:srgbClr val="E9E3B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W</a:t>
            </a:r>
            <a:r>
              <a:rPr lang="en-US" sz="2400" b="1" dirty="0" smtClean="0">
                <a:solidFill>
                  <a:schemeClr val="tx1"/>
                </a:solidFill>
                <a:latin typeface="Calibri" pitchFamily="34" charset="0"/>
              </a:rPr>
              <a:t>aste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0FA907"/>
                </a:solidFill>
                <a:latin typeface="Calibri" pitchFamily="34" charset="0"/>
              </a:rPr>
              <a:t>H</a:t>
            </a:r>
            <a:r>
              <a:rPr lang="en-US" sz="2400" b="1" dirty="0" smtClean="0">
                <a:solidFill>
                  <a:schemeClr val="tx1"/>
                </a:solidFill>
                <a:latin typeface="Calibri" pitchFamily="34" charset="0"/>
              </a:rPr>
              <a:t>eat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C96B0D"/>
                </a:solidFill>
                <a:latin typeface="Calibri" pitchFamily="34" charset="0"/>
              </a:rPr>
              <a:t>R</a:t>
            </a:r>
            <a:r>
              <a:rPr lang="en-US" sz="2400" b="1" dirty="0" smtClean="0">
                <a:solidFill>
                  <a:schemeClr val="tx1"/>
                </a:solidFill>
                <a:latin typeface="Calibri" pitchFamily="34" charset="0"/>
              </a:rPr>
              <a:t>ecovery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002060"/>
                </a:solidFill>
                <a:latin typeface="Calibri" pitchFamily="34" charset="0"/>
              </a:rPr>
              <a:t>P</a:t>
            </a:r>
            <a:r>
              <a:rPr lang="en-US" sz="2400" b="1" dirty="0" smtClean="0">
                <a:solidFill>
                  <a:schemeClr val="tx1"/>
                </a:solidFill>
                <a:latin typeface="Calibri" pitchFamily="34" charset="0"/>
              </a:rPr>
              <a:t>ower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00B0F0"/>
                </a:solidFill>
                <a:latin typeface="Calibri" pitchFamily="34" charset="0"/>
              </a:rPr>
              <a:t>G</a:t>
            </a:r>
            <a:r>
              <a:rPr lang="en-US" sz="2400" b="1" dirty="0" smtClean="0">
                <a:solidFill>
                  <a:schemeClr val="tx1"/>
                </a:solidFill>
                <a:latin typeface="Calibri" pitchFamily="34" charset="0"/>
              </a:rPr>
              <a:t>enerator</a:t>
            </a:r>
            <a:endParaRPr lang="en-US" sz="2400" dirty="0"/>
          </a:p>
        </p:txBody>
      </p:sp>
      <p:sp>
        <p:nvSpPr>
          <p:cNvPr id="15" name="Rounded Rectangle 14"/>
          <p:cNvSpPr/>
          <p:nvPr/>
        </p:nvSpPr>
        <p:spPr>
          <a:xfrm>
            <a:off x="4724400" y="2971800"/>
            <a:ext cx="1905000" cy="2971800"/>
          </a:xfrm>
          <a:prstGeom prst="roundRect">
            <a:avLst/>
          </a:prstGeom>
          <a:solidFill>
            <a:srgbClr val="E9E3B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W</a:t>
            </a:r>
            <a:r>
              <a:rPr lang="en-US" sz="2400" b="1" dirty="0" smtClean="0">
                <a:solidFill>
                  <a:schemeClr val="tx1"/>
                </a:solidFill>
                <a:latin typeface="Calibri" pitchFamily="34" charset="0"/>
              </a:rPr>
              <a:t>aste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00B050"/>
                </a:solidFill>
                <a:latin typeface="Calibri" pitchFamily="34" charset="0"/>
              </a:rPr>
              <a:t>H</a:t>
            </a:r>
            <a:r>
              <a:rPr lang="en-US" sz="2400" b="1" dirty="0" smtClean="0">
                <a:solidFill>
                  <a:schemeClr val="tx1"/>
                </a:solidFill>
                <a:latin typeface="Calibri" pitchFamily="34" charset="0"/>
              </a:rPr>
              <a:t>eat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C00000"/>
                </a:solidFill>
                <a:latin typeface="Calibri" pitchFamily="34" charset="0"/>
              </a:rPr>
              <a:t>R</a:t>
            </a:r>
            <a:r>
              <a:rPr lang="en-US" sz="2400" b="1" dirty="0" smtClean="0">
                <a:solidFill>
                  <a:schemeClr val="tx1"/>
                </a:solidFill>
                <a:latin typeface="Calibri" pitchFamily="34" charset="0"/>
              </a:rPr>
              <a:t>ecovery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00B0F0"/>
                </a:solidFill>
                <a:latin typeface="Calibri" pitchFamily="34" charset="0"/>
              </a:rPr>
              <a:t>G</a:t>
            </a:r>
            <a:r>
              <a:rPr lang="en-US" sz="2400" b="1" dirty="0" smtClean="0">
                <a:solidFill>
                  <a:schemeClr val="tx1"/>
                </a:solidFill>
                <a:latin typeface="Calibri" pitchFamily="34" charset="0"/>
              </a:rPr>
              <a:t>enerator</a:t>
            </a:r>
            <a:endParaRPr lang="en-US" sz="2400" dirty="0"/>
          </a:p>
        </p:txBody>
      </p:sp>
      <p:sp>
        <p:nvSpPr>
          <p:cNvPr id="16" name="Rounded Rectangle 15"/>
          <p:cNvSpPr/>
          <p:nvPr/>
        </p:nvSpPr>
        <p:spPr>
          <a:xfrm>
            <a:off x="2514600" y="2971800"/>
            <a:ext cx="1905000" cy="2971800"/>
          </a:xfrm>
          <a:prstGeom prst="roundRect">
            <a:avLst/>
          </a:prstGeom>
          <a:solidFill>
            <a:srgbClr val="E9E3B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W</a:t>
            </a:r>
            <a:r>
              <a:rPr lang="en-US" sz="2400" b="1" dirty="0" smtClean="0">
                <a:solidFill>
                  <a:schemeClr val="tx1"/>
                </a:solidFill>
                <a:latin typeface="Calibri" pitchFamily="34" charset="0"/>
              </a:rPr>
              <a:t>aste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C00000"/>
                </a:solidFill>
                <a:latin typeface="Calibri" pitchFamily="34" charset="0"/>
              </a:rPr>
              <a:t>R</a:t>
            </a:r>
            <a:r>
              <a:rPr lang="en-US" sz="2400" b="1" dirty="0" smtClean="0">
                <a:solidFill>
                  <a:schemeClr val="tx1"/>
                </a:solidFill>
                <a:latin typeface="Calibri" pitchFamily="34" charset="0"/>
              </a:rPr>
              <a:t>ecovery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00B0F0"/>
                </a:solidFill>
                <a:latin typeface="Calibri" pitchFamily="34" charset="0"/>
              </a:rPr>
              <a:t>G</a:t>
            </a:r>
            <a:r>
              <a:rPr lang="en-US" sz="2400" b="1" dirty="0" smtClean="0">
                <a:solidFill>
                  <a:schemeClr val="tx1"/>
                </a:solidFill>
                <a:latin typeface="Calibri" pitchFamily="34" charset="0"/>
              </a:rPr>
              <a:t>enerator</a:t>
            </a:r>
            <a:endParaRPr lang="en-US" sz="2400" b="1" dirty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68362"/>
          </a:xfrm>
        </p:spPr>
        <p:txBody>
          <a:bodyPr/>
          <a:lstStyle/>
          <a:p>
            <a:r>
              <a:rPr lang="en-US" b="1" dirty="0" smtClean="0">
                <a:latin typeface="Calibri" pitchFamily="34" charset="0"/>
                <a:cs typeface="Times New Roman" pitchFamily="18" charset="0"/>
              </a:rPr>
              <a:t>Typical Technology of WHG</a:t>
            </a:r>
            <a:endParaRPr lang="en-US" b="1" dirty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52400" y="1143000"/>
            <a:ext cx="2438400" cy="1524000"/>
          </a:xfrm>
          <a:prstGeom prst="ellipse">
            <a:avLst/>
          </a:prstGeom>
          <a:solidFill>
            <a:srgbClr val="E9E3B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Calibri" pitchFamily="34" charset="0"/>
              </a:rPr>
              <a:t>Waste Gas Heat</a:t>
            </a:r>
            <a:endParaRPr lang="en-US" sz="24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2057400" y="2590800"/>
            <a:ext cx="2590800" cy="1524000"/>
          </a:xfrm>
          <a:prstGeom prst="ellipse">
            <a:avLst/>
          </a:prstGeom>
          <a:solidFill>
            <a:srgbClr val="E8C7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Calibri" pitchFamily="34" charset="0"/>
              </a:rPr>
              <a:t>Superheated</a:t>
            </a:r>
            <a:endParaRPr lang="en-US" sz="24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4572000" y="3733800"/>
            <a:ext cx="2438400" cy="1524000"/>
          </a:xfrm>
          <a:prstGeom prst="ellipse">
            <a:avLst/>
          </a:prstGeom>
          <a:solidFill>
            <a:srgbClr val="E49B3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 smtClean="0">
                <a:latin typeface="Calibri" pitchFamily="34" charset="0"/>
              </a:rPr>
              <a:t>Mechanical Energy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6553200" y="5105400"/>
            <a:ext cx="2438400" cy="1524000"/>
          </a:xfrm>
          <a:prstGeom prst="ellipse">
            <a:avLst/>
          </a:prstGeom>
          <a:solidFill>
            <a:srgbClr val="C96B0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 smtClean="0">
                <a:latin typeface="Calibri" pitchFamily="34" charset="0"/>
              </a:rPr>
              <a:t>Electric Power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8" name="Bent-Up Arrow 7"/>
          <p:cNvSpPr/>
          <p:nvPr/>
        </p:nvSpPr>
        <p:spPr>
          <a:xfrm flipV="1">
            <a:off x="2590800" y="1752600"/>
            <a:ext cx="1066800" cy="838200"/>
          </a:xfrm>
          <a:prstGeom prst="bentUpArrow">
            <a:avLst/>
          </a:prstGeom>
          <a:solidFill>
            <a:schemeClr val="accent4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Bent-Up Arrow 8"/>
          <p:cNvSpPr/>
          <p:nvPr/>
        </p:nvSpPr>
        <p:spPr>
          <a:xfrm flipV="1">
            <a:off x="7010400" y="4343400"/>
            <a:ext cx="990600" cy="762000"/>
          </a:xfrm>
          <a:prstGeom prst="bentUpArrow">
            <a:avLst/>
          </a:prstGeom>
          <a:solidFill>
            <a:schemeClr val="accent4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Bent-Up Arrow 9"/>
          <p:cNvSpPr/>
          <p:nvPr/>
        </p:nvSpPr>
        <p:spPr>
          <a:xfrm flipV="1">
            <a:off x="4648200" y="3276600"/>
            <a:ext cx="1219200" cy="457200"/>
          </a:xfrm>
          <a:prstGeom prst="bentUpArrow">
            <a:avLst/>
          </a:prstGeom>
          <a:solidFill>
            <a:schemeClr val="accent4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590800" y="1305580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alibri" pitchFamily="34" charset="0"/>
              </a:rPr>
              <a:t>Boiler</a:t>
            </a:r>
            <a:endParaRPr lang="en-US" sz="2800" dirty="0">
              <a:latin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0" y="2819400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alibri" pitchFamily="34" charset="0"/>
              </a:rPr>
              <a:t>Turbine</a:t>
            </a:r>
            <a:endParaRPr lang="en-US" sz="2800" dirty="0">
              <a:latin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58000" y="389638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alibri" pitchFamily="34" charset="0"/>
              </a:rPr>
              <a:t>Generator</a:t>
            </a:r>
            <a:endParaRPr lang="en-US" sz="28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 smtClean="0">
                <a:latin typeface="Calibri" pitchFamily="34" charset="0"/>
              </a:rPr>
              <a:t>نمای عمومی سیستم بازیافت</a:t>
            </a:r>
            <a:endParaRPr lang="en-US" dirty="0"/>
          </a:p>
        </p:txBody>
      </p:sp>
      <p:pic>
        <p:nvPicPr>
          <p:cNvPr id="4" name="Content Placeholder 3" descr="Kawasaki_Waste_Heat_Recovery_Cement_Plant 4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38943" y="1897221"/>
            <a:ext cx="5266113" cy="3931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latin typeface="Calibri" pitchFamily="34" charset="0"/>
              </a:rPr>
              <a:t>Type of Boiler</a:t>
            </a:r>
            <a:endParaRPr lang="en-US" sz="4000" b="1" dirty="0">
              <a:latin typeface="Calibri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457200" y="1752600"/>
            <a:ext cx="14478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Calibri" pitchFamily="34" charset="0"/>
              </a:rPr>
              <a:t>PH</a:t>
            </a:r>
            <a:endParaRPr lang="en-US" sz="36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57200" y="4495800"/>
            <a:ext cx="14478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Calibri" pitchFamily="34" charset="0"/>
              </a:rPr>
              <a:t>AQC</a:t>
            </a:r>
            <a:endParaRPr lang="en-US" sz="36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2057400" y="2362200"/>
            <a:ext cx="1524000" cy="381000"/>
          </a:xfrm>
          <a:prstGeom prst="rightArrow">
            <a:avLst/>
          </a:prstGeom>
          <a:solidFill>
            <a:srgbClr val="00206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>
            <a:off x="2057400" y="5029200"/>
            <a:ext cx="1524000" cy="381000"/>
          </a:xfrm>
          <a:prstGeom prst="rightArrow">
            <a:avLst/>
          </a:prstGeom>
          <a:solidFill>
            <a:srgbClr val="00206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3733800" y="2133600"/>
            <a:ext cx="1981200" cy="762000"/>
          </a:xfrm>
          <a:prstGeom prst="roundRect">
            <a:avLst/>
          </a:prstGeom>
          <a:solidFill>
            <a:srgbClr val="0FA90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bg1"/>
                </a:solidFill>
                <a:latin typeface="Calibri" pitchFamily="34" charset="0"/>
              </a:rPr>
              <a:t>Preheater</a:t>
            </a:r>
            <a:endParaRPr lang="en-US" sz="2000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Calibri" pitchFamily="34" charset="0"/>
              </a:rPr>
              <a:t>Waste Gas</a:t>
            </a:r>
            <a:endParaRPr lang="en-US" sz="20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733800" y="4800600"/>
            <a:ext cx="1981200" cy="762000"/>
          </a:xfrm>
          <a:prstGeom prst="roundRect">
            <a:avLst/>
          </a:prstGeom>
          <a:solidFill>
            <a:srgbClr val="0FA90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Calibri" pitchFamily="34" charset="0"/>
              </a:rPr>
              <a:t>Cooler </a:t>
            </a:r>
          </a:p>
          <a:p>
            <a:pPr algn="ctr"/>
            <a:r>
              <a:rPr lang="en-US" sz="2000" b="1" dirty="0" smtClean="0">
                <a:latin typeface="Calibri" pitchFamily="34" charset="0"/>
              </a:rPr>
              <a:t>Waste Gas</a:t>
            </a:r>
            <a:endParaRPr lang="en-US" sz="2000" b="1" dirty="0">
              <a:latin typeface="Calibri" pitchFamily="34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5791200" y="5029200"/>
            <a:ext cx="914400" cy="381000"/>
          </a:xfrm>
          <a:prstGeom prst="rightArrow">
            <a:avLst/>
          </a:prstGeom>
          <a:solidFill>
            <a:srgbClr val="00206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5791200" y="2362200"/>
            <a:ext cx="914400" cy="381000"/>
          </a:xfrm>
          <a:prstGeom prst="rightArrow">
            <a:avLst/>
          </a:prstGeom>
          <a:solidFill>
            <a:srgbClr val="00206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010400" y="2133600"/>
            <a:ext cx="1371600" cy="838200"/>
          </a:xfrm>
          <a:prstGeom prst="ellipse">
            <a:avLst/>
          </a:prstGeom>
          <a:solidFill>
            <a:srgbClr val="E8C7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Calibri" pitchFamily="34" charset="0"/>
              </a:rPr>
              <a:t>% 60</a:t>
            </a:r>
            <a:endParaRPr lang="en-US" sz="28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7010400" y="4800600"/>
            <a:ext cx="1371600" cy="838200"/>
          </a:xfrm>
          <a:prstGeom prst="ellipse">
            <a:avLst/>
          </a:prstGeom>
          <a:solidFill>
            <a:srgbClr val="E8C7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Calibri" pitchFamily="34" charset="0"/>
              </a:rPr>
              <a:t>% 40</a:t>
            </a:r>
            <a:endParaRPr lang="en-US" sz="28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62200" y="3667780"/>
            <a:ext cx="434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800" dirty="0" smtClean="0">
                <a:cs typeface="B Homa" pitchFamily="2" charset="-78"/>
              </a:rPr>
              <a:t>سهم تولید انرژی از بازیافت</a:t>
            </a:r>
            <a:endParaRPr lang="en-US" sz="2800" dirty="0">
              <a:cs typeface="B Homa" pitchFamily="2" charset="-78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sz="4000" b="1" dirty="0" err="1" smtClean="0">
                <a:latin typeface="Calibri" pitchFamily="34" charset="0"/>
              </a:rPr>
              <a:t>Preheater</a:t>
            </a:r>
            <a:r>
              <a:rPr lang="en-US" sz="4000" b="1" dirty="0" smtClean="0">
                <a:latin typeface="Calibri" pitchFamily="34" charset="0"/>
              </a:rPr>
              <a:t> Waste Gas</a:t>
            </a:r>
            <a:endParaRPr lang="en-US" sz="4000" b="1" dirty="0">
              <a:latin typeface="Calibri" pitchFamily="34" charset="0"/>
            </a:endParaRPr>
          </a:p>
        </p:txBody>
      </p:sp>
      <p:pic>
        <p:nvPicPr>
          <p:cNvPr id="1027" name="Picture 3" descr="D:\RES\WHG\web site1\patent\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05400" y="1447800"/>
            <a:ext cx="3520440" cy="502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eme5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Theme5</Template>
  <TotalTime>1005</TotalTime>
  <Words>722</Words>
  <Application>Microsoft Office PowerPoint</Application>
  <PresentationFormat>On-screen Show (4:3)</PresentationFormat>
  <Paragraphs>169</Paragraphs>
  <Slides>46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8" baseType="lpstr">
      <vt:lpstr>Theme5</vt:lpstr>
      <vt:lpstr>Equation</vt:lpstr>
      <vt:lpstr>Slide 1</vt:lpstr>
      <vt:lpstr>Slide 2</vt:lpstr>
      <vt:lpstr>شرکت خدمات مهندسی راهبرد صنعت</vt:lpstr>
      <vt:lpstr>سیستم تولید انرژی الکتریکی ازحرارت اتلافی در کارخانه‌های سیمان ایران یک مزیت یا یک ضرورت </vt:lpstr>
      <vt:lpstr>تولید انرژی الکتریکی از حرارت اتلافی</vt:lpstr>
      <vt:lpstr>Typical Technology of WHG</vt:lpstr>
      <vt:lpstr>نمای عمومی سیستم بازیافت</vt:lpstr>
      <vt:lpstr>Type of Boiler</vt:lpstr>
      <vt:lpstr>Preheater Waste Gas</vt:lpstr>
      <vt:lpstr>Slide 10</vt:lpstr>
      <vt:lpstr>PH Boiler</vt:lpstr>
      <vt:lpstr>Slide 12</vt:lpstr>
      <vt:lpstr>Slide 13</vt:lpstr>
      <vt:lpstr>Slide 14</vt:lpstr>
      <vt:lpstr>ضرورت و مزایای اجرای طرح تولید برق از حرارت اتلافی (WHG)</vt:lpstr>
      <vt:lpstr>اثرات جانبی اجرای طرح </vt:lpstr>
      <vt:lpstr>کشورهایی که از سیستم بازیافت حرارتی جهت تولید برق بیشتر استفاده کرده‌اند:</vt:lpstr>
      <vt:lpstr>دلایل استفاده کشور چین از سیستم WHG</vt:lpstr>
      <vt:lpstr>عوامل موثر بر ظرفیت تولید برق سیستم WHG در کارخانه‌های سیمان</vt:lpstr>
      <vt:lpstr>روش‌های اجرای پروژه</vt:lpstr>
      <vt:lpstr>مراحل انتخاب و تصمیم گیری اجرای WHG</vt:lpstr>
      <vt:lpstr>پارامتر های لازم برای تهیه طرح توجیهی </vt:lpstr>
      <vt:lpstr>ارقام تشکیل دهنده هزینه اجرای یک سیستم بازیافت </vt:lpstr>
      <vt:lpstr>IRAN Cement Factories</vt:lpstr>
      <vt:lpstr>تقسیم بندی کارخانجات از نظر توجیه پذیر  بودن طرح</vt:lpstr>
      <vt:lpstr>حمایت های دولت از طرح بازیافت</vt:lpstr>
      <vt:lpstr>Slide 27</vt:lpstr>
      <vt:lpstr>جدول تقریبی مقایسه سیستم‌های خنک کننده</vt:lpstr>
      <vt:lpstr>Execution(اجرا ) </vt:lpstr>
      <vt:lpstr>Heat exchangers Tube</vt:lpstr>
      <vt:lpstr>TUBES</vt:lpstr>
      <vt:lpstr>Monitoring</vt:lpstr>
      <vt:lpstr>نصب  تجهیزات </vt:lpstr>
      <vt:lpstr>AQC Boiler Erection</vt:lpstr>
      <vt:lpstr>PH Boiler</vt:lpstr>
      <vt:lpstr> 5 MW Nominal monitor</vt:lpstr>
      <vt:lpstr>Abbreviations</vt:lpstr>
      <vt:lpstr>شرکت راهبرد صنعت در یک نگاه</vt:lpstr>
      <vt:lpstr>7000Tpd Saman Gharb Project </vt:lpstr>
      <vt:lpstr>7000Tpd Saman Gharb Project </vt:lpstr>
      <vt:lpstr>7000Tpd Saman Gharb Project </vt:lpstr>
      <vt:lpstr>7000Tpd Saman Gharb Project </vt:lpstr>
      <vt:lpstr>7000Tpd Saman Gharb Project </vt:lpstr>
      <vt:lpstr>7000Tpd Saman Gharb Project </vt:lpstr>
      <vt:lpstr>4/  اردیبهشت / 1390</vt:lpstr>
      <vt:lpstr>Slide 46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شرکت خدمات مهندسی راهبرد صنعت</dc:title>
  <dc:creator>HOSSEIN</dc:creator>
  <cp:lastModifiedBy>Mr.Gozin</cp:lastModifiedBy>
  <cp:revision>139</cp:revision>
  <dcterms:created xsi:type="dcterms:W3CDTF">2011-04-18T06:44:57Z</dcterms:created>
  <dcterms:modified xsi:type="dcterms:W3CDTF">2011-04-24T00:57:59Z</dcterms:modified>
</cp:coreProperties>
</file>